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90" r:id="rId5"/>
    <p:sldId id="292" r:id="rId6"/>
    <p:sldId id="294" r:id="rId7"/>
    <p:sldId id="296" r:id="rId8"/>
    <p:sldId id="303" r:id="rId9"/>
    <p:sldId id="295" r:id="rId10"/>
    <p:sldId id="304" r:id="rId11"/>
    <p:sldId id="305" r:id="rId12"/>
    <p:sldId id="306" r:id="rId13"/>
    <p:sldId id="307" r:id="rId14"/>
    <p:sldId id="308" r:id="rId15"/>
    <p:sldId id="299" r:id="rId16"/>
    <p:sldId id="309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0"/>
    <p:restoredTop sz="81589"/>
  </p:normalViewPr>
  <p:slideViewPr>
    <p:cSldViewPr snapToGrid="0">
      <p:cViewPr>
        <p:scale>
          <a:sx n="116" d="100"/>
          <a:sy n="116" d="100"/>
        </p:scale>
        <p:origin x="6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8AB32-1FDF-214D-BC0C-5C3D72B1ACA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435A0-D076-184C-BDEB-E3AE08D70E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Higher frequency kills the output voltage/current.</a:t>
            </a:r>
          </a:p>
          <a:p>
            <a:r>
              <a:rPr lang="en-US" sz="1200" dirty="0"/>
              <a:t>Could likely contribute this to the GBP being near 3M where the LTC6268 has a GBP of 50M</a:t>
            </a:r>
          </a:p>
          <a:p>
            <a:r>
              <a:rPr lang="en-US" sz="1200" dirty="0"/>
              <a:t>Or  </a:t>
            </a:r>
            <a:r>
              <a:rPr lang="en-US" altLang="en-US" sz="1200" dirty="0"/>
              <a:t>Seeing a change in comparison between gains between op amps in transient sims. Consider this is probably do to input capacitances that are a 10x difference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Lower noise because of lower gain at the output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Though we expected lower current noise due to the resistor the gain contributes most to the output noise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Rest of the stages of the acquisition chain – A 2</a:t>
            </a:r>
            <a:r>
              <a:rPr lang="en-US" baseline="30000" dirty="0"/>
              <a:t>nd</a:t>
            </a:r>
            <a:r>
              <a:rPr lang="en-US" dirty="0"/>
              <a:t> amplifier necessary? An Anti-Aliasing Filter? AD Converter? Assuming the </a:t>
            </a:r>
            <a:r>
              <a:rPr lang="en-US" dirty="0" err="1"/>
              <a:t>fbias</a:t>
            </a:r>
            <a:r>
              <a:rPr lang="en-US" dirty="0"/>
              <a:t> is demodulated digitally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Now what are the benefits of demodulating in analog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AutoNum type="arabicPeriod"/>
              <a:defRPr/>
            </a:pPr>
            <a:r>
              <a:rPr lang="en-US" altLang="en-US" sz="1200" dirty="0"/>
              <a:t>The TIA also acts as an LNA in a TX/RX chain thanks to Friis Eq. it should have extra low noise to reduce the noise factor up until the ADC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AutoNum type="arabicPeriod"/>
              <a:tabLst/>
              <a:defRPr/>
            </a:pPr>
            <a:r>
              <a:rPr lang="en-US" sz="1200" dirty="0"/>
              <a:t>We prefer RC low pass filter over LC circuits since the operating frequency is low, suitable for RC.</a:t>
            </a:r>
            <a:endParaRPr lang="en-US" alt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AutoNum type="arabicPeriod"/>
              <a:tabLst/>
              <a:defRPr/>
            </a:pPr>
            <a:r>
              <a:rPr lang="en-US" sz="1200" dirty="0"/>
              <a:t>For better performance, we suggest a </a:t>
            </a:r>
            <a:r>
              <a:rPr lang="en-US" sz="1200" dirty="0" err="1"/>
              <a:t>sallen</a:t>
            </a:r>
            <a:r>
              <a:rPr lang="en-US" sz="1200" dirty="0"/>
              <a:t>-Key circuit: les noise and sharper roll-off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AutoNum type="arabicPeriod"/>
              <a:defRPr/>
            </a:pPr>
            <a:endParaRPr lang="en-US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defRPr/>
            </a:pPr>
            <a:r>
              <a:rPr lang="en-US" sz="1200" dirty="0"/>
              <a:t>If we consider our TIA stage as an ”LNA” amplifier for our system. We know that this amplifier has the largest impact on our noise figure until the ADC at the receiver.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60309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11a60309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We had room to choose a higher feedback resistance but in order to reduce noise at later stages during noise analysis we lowered noise as much as possible here.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For our given values we, see that staying in the 10KHz bias frequency gives us a linear output gain and a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5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5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5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5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9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5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3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5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4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5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5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5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5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57AEC-4300-BC46-B3A2-DAF8B41C1B04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1B11FF-0D08-774B-9112-F23578F535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ctrTitle"/>
          </p:nvPr>
        </p:nvSpPr>
        <p:spPr>
          <a:xfrm>
            <a:off x="2191200" y="1761167"/>
            <a:ext cx="7809600" cy="211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5200"/>
            </a:pPr>
            <a:br>
              <a:rPr lang="en-GB" sz="4135" dirty="0"/>
            </a:br>
            <a:r>
              <a:rPr lang="en-GB" sz="4135" dirty="0"/>
              <a:t>Single–axis Accelerometer Performance TIA Optimization</a:t>
            </a:r>
            <a:endParaRPr sz="4135"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403300" y="3868595"/>
            <a:ext cx="11004400" cy="126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GB" sz="2400" dirty="0">
                <a:solidFill>
                  <a:schemeClr val="dk1"/>
                </a:solidFill>
              </a:rPr>
              <a:t>Presented by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GB" sz="2400" dirty="0">
                <a:solidFill>
                  <a:schemeClr val="dk1"/>
                </a:solidFill>
              </a:rPr>
              <a:t>Maxwell McFarlane &amp; Mohammad Abdelnaby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4294967295"/>
          </p:nvPr>
        </p:nvSpPr>
        <p:spPr>
          <a:xfrm>
            <a:off x="19500" y="6414798"/>
            <a:ext cx="2944764" cy="379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GB" sz="1400" dirty="0"/>
              <a:t>Supervised by Prof. Jérôme </a:t>
            </a:r>
            <a:r>
              <a:rPr lang="en-GB" sz="1400" dirty="0" err="1"/>
              <a:t>Juillard</a:t>
            </a:r>
            <a:endParaRPr lang="en-GB" sz="14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sz="1465" b="1" dirty="0"/>
          </a:p>
        </p:txBody>
      </p:sp>
      <p:sp>
        <p:nvSpPr>
          <p:cNvPr id="239" name="Google Shape;239;p33"/>
          <p:cNvSpPr txBox="1"/>
          <p:nvPr/>
        </p:nvSpPr>
        <p:spPr>
          <a:xfrm>
            <a:off x="2191200" y="443201"/>
            <a:ext cx="7278000" cy="198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300"/>
            </a:pPr>
            <a:r>
              <a:rPr lang="en-GB" sz="173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ICS905</a:t>
            </a:r>
            <a:endParaRPr sz="1735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300"/>
            </a:pPr>
            <a:r>
              <a:rPr lang="en-GB" sz="1735" i="1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High performance Sensors &amp; Transducers (</a:t>
            </a:r>
            <a:r>
              <a:rPr lang="en-GB" sz="1735" i="1" dirty="0" err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HiPStr</a:t>
            </a:r>
            <a:r>
              <a:rPr lang="en-GB" sz="1735" i="1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735" i="1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</a:pPr>
            <a:endParaRPr sz="1735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0" y="1333705"/>
            <a:ext cx="9883698" cy="5353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(.trans) Accel Sweep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3430" y="3588866"/>
            <a:ext cx="2451312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Sanity Check! </a:t>
            </a:r>
          </a:p>
          <a:p>
            <a:r>
              <a:rPr lang="en-US" sz="1000" dirty="0"/>
              <a:t>Acceleration translates to higher current!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5012" y="5887154"/>
                <a:ext cx="3126049" cy="55399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In slide 6,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𝟏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.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𝟒𝟖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𝐧𝐀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,  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𝟒𝟎𝟔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𝐧𝐀</m:t>
                    </m:r>
                  </m:oMath>
                </a14:m>
                <a:endParaRPr lang="en-US" sz="1000" b="1" kern="1200" dirty="0">
                  <a:solidFill>
                    <a:schemeClr val="dk1"/>
                  </a:solidFill>
                </a:endParaRPr>
              </a:p>
              <a:p>
                <a:r>
                  <a:rPr lang="en-US" sz="1000" dirty="0"/>
                  <a:t>Instead,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.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𝟗𝟐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𝐧𝐀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,  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𝐧𝐀</m:t>
                    </m:r>
                  </m:oMath>
                </a14:m>
                <a:endParaRPr lang="en-US" sz="1000" b="1" kern="1200" dirty="0">
                  <a:solidFill>
                    <a:schemeClr val="dk1"/>
                  </a:solidFill>
                </a:endParaRPr>
              </a:p>
              <a:p>
                <a:r>
                  <a:rPr lang="en-US" sz="1000" dirty="0"/>
                  <a:t>Difference maybe caused by sensor implementation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2" y="5887154"/>
                <a:ext cx="3126049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611" t="-3451" r="-590" b="-337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0" y="1333705"/>
            <a:ext cx="9883698" cy="5353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(.trans) </a:t>
            </a:r>
            <a:r>
              <a:rPr lang="en-US" dirty="0" err="1"/>
              <a:t>Vbac</a:t>
            </a:r>
            <a:r>
              <a:rPr lang="en-US" dirty="0"/>
              <a:t> Sweep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5294" y="2531252"/>
                <a:ext cx="2964145" cy="707886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Sanity Check! </a:t>
                </a:r>
              </a:p>
              <a:p>
                <a:r>
                  <a:rPr lang="en-US" sz="1000" dirty="0"/>
                  <a:t>Higher </a:t>
                </a:r>
                <a:r>
                  <a:rPr lang="en-US" sz="1000" dirty="0" err="1"/>
                  <a:t>Vbias</a:t>
                </a:r>
                <a:r>
                  <a:rPr lang="en-US" sz="1000" dirty="0"/>
                  <a:t> Amplitude results in higher current!</a:t>
                </a:r>
              </a:p>
              <a:p>
                <a:r>
                  <a:rPr lang="en-US" sz="1000" dirty="0"/>
                  <a:t>Based on expected current &amp; gain,</a:t>
                </a:r>
              </a:p>
              <a:p>
                <a:r>
                  <a:rPr lang="en-US" sz="1000" dirty="0"/>
                  <a:t>We expected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.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𝟔𝟐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𝐦𝐕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 @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𝟓𝐕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𝐕𝐛𝐚𝐜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4" y="2531252"/>
                <a:ext cx="2964145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659" t="-2711" r="-627" b="-2691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2" y="1333705"/>
            <a:ext cx="9894225" cy="535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(.trans) </a:t>
            </a:r>
            <a:r>
              <a:rPr lang="en-US" dirty="0" err="1"/>
              <a:t>Vbf</a:t>
            </a:r>
            <a:r>
              <a:rPr lang="en-US" dirty="0"/>
              <a:t> Sweep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294" y="2531252"/>
            <a:ext cx="3071675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Sanity Check! </a:t>
            </a:r>
          </a:p>
          <a:p>
            <a:r>
              <a:rPr lang="en-US" sz="1000" dirty="0"/>
              <a:t>Higher </a:t>
            </a:r>
            <a:r>
              <a:rPr lang="en-US" sz="1000" dirty="0" err="1"/>
              <a:t>Vbias</a:t>
            </a:r>
            <a:r>
              <a:rPr lang="en-US" sz="1000" dirty="0"/>
              <a:t> frequency means greater input current!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184" y="6181688"/>
            <a:ext cx="3913252" cy="24622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The output of the ADA4528-1 has a response inverse to expectation!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3" y="1362909"/>
            <a:ext cx="9883694" cy="5353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(.trans)</a:t>
            </a:r>
            <a:r>
              <a:rPr lang="en-US" dirty="0" err="1"/>
              <a:t>Vbf</a:t>
            </a:r>
            <a:r>
              <a:rPr lang="en-US" dirty="0"/>
              <a:t> Sweep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36943" y="3803522"/>
            <a:ext cx="2642070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 clearer view that the higher bias frequency </a:t>
            </a:r>
          </a:p>
          <a:p>
            <a:r>
              <a:rPr lang="en-US" sz="1000" dirty="0"/>
              <a:t>is proportional to higher output current.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2" y="1362908"/>
            <a:ext cx="9883693" cy="5353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(.noise) </a:t>
            </a:r>
            <a:r>
              <a:rPr lang="en-US" dirty="0" err="1"/>
              <a:t>VRf</a:t>
            </a:r>
            <a:r>
              <a:rPr lang="en-US" dirty="0"/>
              <a:t> Sweep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928634" y="2260069"/>
              <a:ext cx="4834037" cy="15250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19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000" u="none" strike="noStrike" dirty="0">
                              <a:effectLst/>
                            </a:rPr>
                            <a:t>Expected Precision of LTC6268 @ </a:t>
                          </a:r>
                          <a:r>
                            <a:rPr lang="en-US" sz="1000" u="none" strike="noStrike" dirty="0" err="1">
                              <a:effectLst/>
                            </a:rPr>
                            <a:t>Vbf</a:t>
                          </a:r>
                          <a:r>
                            <a:rPr lang="en-US" sz="1000" u="none" strike="noStrike" dirty="0">
                              <a:effectLst/>
                            </a:rPr>
                            <a:t> = 10k Rf = 1M Cf = 1pF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 b="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00" b="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nop</m:t>
                                    </m:r>
                                    <m:r>
                                      <a:rPr lang="en-US" sz="1000" b="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 b="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00" b="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nop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𝑝𝑎𝑟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l-GR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𝑏𝑖𝑎𝑠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𝑛𝑜𝑝</m:t>
                                    </m:r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𝑛𝑡h𝑒𝑟𝑚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37.2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50.5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0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𝒏𝒕𝒐𝒕𝒂𝒍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47.5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nV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928634" y="2260069"/>
              <a:ext cx="4834037" cy="1488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63"/>
                    <a:gridCol w="1231974"/>
                  </a:tblGrid>
                  <a:tr h="2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000" u="none" strike="noStrike" dirty="0">
                              <a:effectLst/>
                            </a:rPr>
                            <a:t>Expected Precision of LTC6268 @ </a:t>
                          </a:r>
                          <a:r>
                            <a:rPr lang="en-US" sz="1000" u="none" strike="noStrike" dirty="0" err="1">
                              <a:effectLst/>
                            </a:rPr>
                            <a:t>Vbf</a:t>
                          </a:r>
                          <a:r>
                            <a:rPr lang="en-US" sz="1000" u="none" strike="noStrike" dirty="0">
                              <a:effectLst/>
                            </a:rPr>
                            <a:t> = 10k Rf = 1M Cf = 1pF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Value</a:t>
                          </a:r>
                          <a:endParaRPr lang="en-US" sz="1000" dirty="0"/>
                        </a:p>
                      </a:txBody>
                      <a:tcPr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28635" y="3839686"/>
                <a:ext cx="2409634" cy="40011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Sanity Check!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𝒏𝒕𝒐𝒕𝒂𝒍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sz="1000" b="1" i="0" dirty="0" smtClean="0">
                        <a:latin typeface="Cambria Math" panose="02040503050406030204" pitchFamily="18" charset="0"/>
                      </a:rPr>
                      <m:t>132</m:t>
                    </m:r>
                    <m:r>
                      <m:rPr>
                        <m:nor/>
                      </m:rPr>
                      <a:rPr lang="en-US" sz="1000" b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000" b="1" i="0" dirty="0" smtClean="0">
                        <a:latin typeface="Cambria Math" panose="02040503050406030204" pitchFamily="18" charset="0"/>
                      </a:rPr>
                      <m:t>nV</m:t>
                    </m:r>
                    <m:r>
                      <m:rPr>
                        <m:nor/>
                      </m:rPr>
                      <a:rPr lang="en-US" sz="1000" b="1" dirty="0" smtClean="0">
                        <a:latin typeface="Cambria Math" panose="02040503050406030204" pitchFamily="18" charset="0"/>
                      </a:rPr>
                      <m:t>/√</m:t>
                    </m:r>
                    <m:r>
                      <m:rPr>
                        <m:nor/>
                      </m:rPr>
                      <a:rPr lang="en-US" sz="1000" b="1" dirty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sz="1000" b="1" dirty="0"/>
              </a:p>
              <a:p>
                <a:r>
                  <a:rPr lang="en-US" sz="1000" dirty="0">
                    <a:solidFill>
                      <a:schemeClr val="dk1"/>
                    </a:solidFill>
                  </a:rPr>
                  <a:t>Seeing 3x contribution to noise at output</a:t>
                </a:r>
                <a:endParaRPr lang="en-US" sz="1000" kern="12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35" y="3839686"/>
                <a:ext cx="240963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791" t="-4880" r="-772" b="-462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8852" y="4312354"/>
            <a:ext cx="4054196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@ Rf is 1Meg, noise is all lower at 10k than the 100KHz operating frequency!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Performance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734189"/>
                  </p:ext>
                </p:extLst>
              </p:nvPr>
            </p:nvGraphicFramePr>
            <p:xfrm>
              <a:off x="2771315" y="4070995"/>
              <a:ext cx="6247359" cy="25393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76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509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u="none" strike="noStrike" dirty="0">
                              <a:effectLst/>
                            </a:rPr>
                            <a:t>TIA Performance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dirty="0"/>
                            <a:t>Value @ </a:t>
                          </a:r>
                          <a:r>
                            <a:rPr lang="en-US" sz="1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Rf = 100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00" b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l-GR" sz="1000" b="1" kern="1200" smtClean="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sz="1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Cf = 12p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Value @</a:t>
                          </a:r>
                        </a:p>
                        <a:p>
                          <a:pPr algn="ctr"/>
                          <a:r>
                            <a:rPr lang="en-US" sz="1000" dirty="0"/>
                            <a:t>Rf = </a:t>
                          </a:r>
                          <a:r>
                            <a:rPr lang="en-US" sz="1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00" b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l-GR" sz="1000" b="1" kern="1200" smtClean="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r>
                            <a:rPr lang="en-US" sz="1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Cf = 12p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dirty="0"/>
                            <a:t>Value @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dirty="0"/>
                            <a:t>Rf = 1M Cf = 12p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SNR Range [55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1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𝒎</m:t>
                              </m:r>
                              <m:r>
                                <a:rPr lang="en-US" altLang="en-GB" sz="1000" b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b="1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en-GB" sz="1000" b="1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b="1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-1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1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𝒎</m:t>
                              </m:r>
                              <m:r>
                                <a:rPr lang="en-US" altLang="en-GB" sz="1000" b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b="1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en-GB" sz="1000" b="1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b="1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[148 dB, 99 dB]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[143 dB, 94 dB]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[138 dB, 89.3 dB]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u="none" strike="noStrike" dirty="0">
                              <a:effectLst/>
                            </a:rPr>
                            <a:t>Differential Capacitance Noise Density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Sensor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Current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Noise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Density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Contribution</m:t>
                                </m:r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75.4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75.4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75.4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Voltage</m:t>
                              </m:r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Noise</m:t>
                              </m:r>
                              <m:r>
                                <m:rPr>
                                  <m:nor/>
                                </m:rPr>
                                <a:rPr lang="en-US" sz="1000" b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(*Includes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10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𝒏𝒐𝒊𝒔𝒆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5.41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μV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1.55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μV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μV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1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NF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1.15dB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1.94dB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3.07dB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Diff. Cap. Noise Density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0.47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000" b="0" i="0" dirty="0" smtClean="0">
                                    <a:latin typeface="Cambria Math" panose="02040503050406030204" pitchFamily="18" charset="0"/>
                                  </a:rPr>
                                  <m:t>0.80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aF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/√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 smtClean="0"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Diff. Cap. 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4.45 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7.74 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13.2 aF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22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Acceleration Precision Contribut.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b="1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0.0009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1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𝒎</m:t>
                              </m:r>
                              <m:r>
                                <a:rPr lang="en-US" altLang="en-GB" sz="1000" b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b="1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1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𝒎</m:t>
                              </m:r>
                              <m:r>
                                <a:rPr lang="en-US" altLang="en-GB" sz="1000" b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b="1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0.0028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1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𝒎</m:t>
                              </m:r>
                              <m:r>
                                <a:rPr lang="en-US" altLang="en-GB" sz="1000" b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en-GB" sz="1000" b="1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734189"/>
                  </p:ext>
                </p:extLst>
              </p:nvPr>
            </p:nvGraphicFramePr>
            <p:xfrm>
              <a:off x="2771315" y="4070995"/>
              <a:ext cx="6247359" cy="25393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76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732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u="none" strike="noStrike" dirty="0">
                              <a:effectLst/>
                            </a:rPr>
                            <a:t>TIA Performance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3000" t="-3226" r="-203000" b="-5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099" t="-3226" r="-100990" b="-5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dirty="0"/>
                            <a:t>Value @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000" dirty="0"/>
                            <a:t>Rf = 1M Cf = 12p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7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60000" r="-157813" b="-7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[148 dB, 99 dB]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[143 dB, 94 dB]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[138 dB, 89.3 dB]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52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u="none" strike="noStrike" dirty="0">
                              <a:effectLst/>
                            </a:rPr>
                            <a:t>Differential Capacitance Noise Density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3000" t="-260000" r="-203000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099" t="-260000" r="-100990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000" t="-260000" r="-2000" b="-6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2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232258" r="-157813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3000" t="-232258" r="-203000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099" t="-232258" r="-100990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000" t="-232258" r="-2000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7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490476" r="-157813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3000" t="-490476" r="-203000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099" t="-490476" r="-100990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000" t="-490476" r="-2000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NF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1.15dB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1.94dB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3.07dB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5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Diff. Cap. Noise Density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3000" t="-715000" r="-203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0099" t="-715000" r="-10099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4000" t="-715000" r="-2000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Diff. Cap. 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4.45 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7.74 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13.2 aF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7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TIA Acceleration Precision Contribut.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3000" t="-910000" r="-203000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099" t="-910000" r="-100990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000" t="-910000" r="-2000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759823" y="1551189"/>
            <a:ext cx="8098022" cy="2488400"/>
            <a:chOff x="105653" y="2620432"/>
            <a:chExt cx="9021469" cy="2659084"/>
          </a:xfrm>
        </p:grpSpPr>
        <p:sp>
          <p:nvSpPr>
            <p:cNvPr id="18" name="Triangle isocèle 4"/>
            <p:cNvSpPr/>
            <p:nvPr/>
          </p:nvSpPr>
          <p:spPr>
            <a:xfrm rot="5400000">
              <a:off x="1519548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Triangle isocèle 5"/>
            <p:cNvSpPr/>
            <p:nvPr/>
          </p:nvSpPr>
          <p:spPr>
            <a:xfrm rot="5400000">
              <a:off x="3587094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20" name="Triangle isocèle 6"/>
            <p:cNvSpPr/>
            <p:nvPr/>
          </p:nvSpPr>
          <p:spPr>
            <a:xfrm rot="5400000">
              <a:off x="6142348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919816" y="3389881"/>
                  <a:ext cx="519739" cy="436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𝑀</m:t>
                            </m:r>
                          </m:num>
                          <m:den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den>
                        </m:f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816" y="3389881"/>
                  <a:ext cx="519739" cy="43611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912308" y="3377947"/>
                  <a:ext cx="1011906" cy="44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𝜕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num>
                          <m:den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𝜕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den>
                        </m:f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sSub>
                          <m:sSub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e>
                          <m:sub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308" y="3377947"/>
                  <a:ext cx="1011906" cy="44262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6315551" y="3377947"/>
                  <a:ext cx="1156912" cy="49333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𝜔</m:t>
                            </m:r>
                          </m:den>
                        </m:f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551" y="3377947"/>
                  <a:ext cx="1156912" cy="493331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Ellipse 10"/>
            <p:cNvSpPr/>
            <p:nvPr/>
          </p:nvSpPr>
          <p:spPr>
            <a:xfrm>
              <a:off x="821871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25" name="Ellipse 11"/>
            <p:cNvSpPr/>
            <p:nvPr/>
          </p:nvSpPr>
          <p:spPr>
            <a:xfrm>
              <a:off x="5608291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26" name="Ellipse 12"/>
            <p:cNvSpPr/>
            <p:nvPr/>
          </p:nvSpPr>
          <p:spPr>
            <a:xfrm>
              <a:off x="8192256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27" name="Connecteur droit avec flèche 14"/>
            <p:cNvCxnSpPr>
              <a:stCxn id="24" idx="6"/>
              <a:endCxn id="18" idx="3"/>
            </p:cNvCxnSpPr>
            <p:nvPr/>
          </p:nvCxnSpPr>
          <p:spPr>
            <a:xfrm>
              <a:off x="1346805" y="3619499"/>
              <a:ext cx="31054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avec flèche 16"/>
            <p:cNvCxnSpPr>
              <a:endCxn id="19" idx="3"/>
            </p:cNvCxnSpPr>
            <p:nvPr/>
          </p:nvCxnSpPr>
          <p:spPr>
            <a:xfrm>
              <a:off x="3379880" y="3619499"/>
              <a:ext cx="34501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18"/>
            <p:cNvCxnSpPr>
              <a:stCxn id="19" idx="0"/>
              <a:endCxn id="25" idx="2"/>
            </p:cNvCxnSpPr>
            <p:nvPr/>
          </p:nvCxnSpPr>
          <p:spPr>
            <a:xfrm>
              <a:off x="5447426" y="3619499"/>
              <a:ext cx="16086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0"/>
            <p:cNvCxnSpPr>
              <a:stCxn id="25" idx="6"/>
              <a:endCxn id="20" idx="3"/>
            </p:cNvCxnSpPr>
            <p:nvPr/>
          </p:nvCxnSpPr>
          <p:spPr>
            <a:xfrm>
              <a:off x="6133225" y="3619499"/>
              <a:ext cx="14692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22"/>
            <p:cNvCxnSpPr>
              <a:stCxn id="20" idx="0"/>
              <a:endCxn id="26" idx="2"/>
            </p:cNvCxnSpPr>
            <p:nvPr/>
          </p:nvCxnSpPr>
          <p:spPr>
            <a:xfrm>
              <a:off x="8002680" y="3619499"/>
              <a:ext cx="18957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105653" y="3434833"/>
                  <a:ext cx="471521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3" y="3434833"/>
                  <a:ext cx="471521" cy="32888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eur droit avec flèche 25"/>
            <p:cNvCxnSpPr>
              <a:stCxn id="32" idx="3"/>
            </p:cNvCxnSpPr>
            <p:nvPr/>
          </p:nvCxnSpPr>
          <p:spPr>
            <a:xfrm>
              <a:off x="577174" y="3599277"/>
              <a:ext cx="247504" cy="2022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239880" y="4720407"/>
              <a:ext cx="1808801" cy="559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Acceleration</a:t>
              </a:r>
              <a:r>
                <a:rPr lang="fr-FR" sz="1400" dirty="0"/>
                <a:t> noise</a:t>
              </a:r>
            </a:p>
            <a:p>
              <a:r>
                <a:rPr lang="fr-FR" sz="1400" dirty="0"/>
                <a:t>(thermal)</a:t>
              </a:r>
            </a:p>
          </p:txBody>
        </p:sp>
        <p:cxnSp>
          <p:nvCxnSpPr>
            <p:cNvPr id="35" name="Connecteur droit avec flèche 31"/>
            <p:cNvCxnSpPr>
              <a:endCxn id="24" idx="4"/>
            </p:cNvCxnSpPr>
            <p:nvPr/>
          </p:nvCxnSpPr>
          <p:spPr>
            <a:xfrm flipV="1">
              <a:off x="1084338" y="3881966"/>
              <a:ext cx="0" cy="90617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5141043" y="4717769"/>
              <a:ext cx="2109957" cy="559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Current</a:t>
              </a:r>
              <a:r>
                <a:rPr lang="fr-FR" sz="1400" dirty="0"/>
                <a:t> noise</a:t>
              </a:r>
            </a:p>
            <a:p>
              <a:r>
                <a:rPr lang="fr-FR" sz="1400" dirty="0"/>
                <a:t>(thermal, </a:t>
              </a:r>
              <a:r>
                <a:rPr lang="fr-FR" sz="1400" dirty="0" err="1"/>
                <a:t>shot</a:t>
              </a:r>
              <a:r>
                <a:rPr lang="fr-FR" sz="1400" dirty="0"/>
                <a:t>, </a:t>
              </a:r>
              <a:r>
                <a:rPr lang="fr-FR" sz="1400" dirty="0" err="1"/>
                <a:t>flicker</a:t>
              </a:r>
              <a:r>
                <a:rPr lang="fr-FR" sz="1400" dirty="0"/>
                <a:t>)</a:t>
              </a:r>
            </a:p>
          </p:txBody>
        </p:sp>
        <p:cxnSp>
          <p:nvCxnSpPr>
            <p:cNvPr id="37" name="Connecteur droit avec flèche 34"/>
            <p:cNvCxnSpPr>
              <a:endCxn id="25" idx="4"/>
            </p:cNvCxnSpPr>
            <p:nvPr/>
          </p:nvCxnSpPr>
          <p:spPr>
            <a:xfrm flipV="1">
              <a:off x="5868005" y="3881966"/>
              <a:ext cx="2753" cy="89415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563619" y="4716417"/>
              <a:ext cx="1563503" cy="328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Quantizer</a:t>
              </a:r>
              <a:r>
                <a:rPr lang="fr-FR" sz="1400" dirty="0"/>
                <a:t> noise</a:t>
              </a:r>
            </a:p>
          </p:txBody>
        </p:sp>
        <p:cxnSp>
          <p:nvCxnSpPr>
            <p:cNvPr id="39" name="Connecteur droit avec flèche 36"/>
            <p:cNvCxnSpPr>
              <a:endCxn id="26" idx="4"/>
            </p:cNvCxnSpPr>
            <p:nvPr/>
          </p:nvCxnSpPr>
          <p:spPr>
            <a:xfrm flipV="1">
              <a:off x="8454723" y="3881966"/>
              <a:ext cx="0" cy="9021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717190" y="3623731"/>
              <a:ext cx="34501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3288102" y="2929632"/>
                  <a:ext cx="380232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02" y="2929632"/>
                  <a:ext cx="380232" cy="328888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5729579" y="2929632"/>
                  <a:ext cx="328159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579" y="2929632"/>
                  <a:ext cx="328159" cy="328888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298713" y="2929632"/>
                  <a:ext cx="378161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713" y="2929632"/>
                  <a:ext cx="378161" cy="328888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Arrow Connector 43"/>
          <p:cNvCxnSpPr/>
          <p:nvPr/>
        </p:nvCxnSpPr>
        <p:spPr>
          <a:xfrm flipH="1">
            <a:off x="8826315" y="2674296"/>
            <a:ext cx="900291" cy="28093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243465" y="4829500"/>
            <a:ext cx="2099466" cy="55399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Even though the output noise is higher at the output the SNR is best at the highest gain possible</a:t>
            </a:r>
          </a:p>
        </p:txBody>
      </p:sp>
      <p:sp>
        <p:nvSpPr>
          <p:cNvPr id="46" name="Left Brace 45"/>
          <p:cNvSpPr/>
          <p:nvPr/>
        </p:nvSpPr>
        <p:spPr>
          <a:xfrm>
            <a:off x="2457965" y="5719761"/>
            <a:ext cx="198487" cy="8351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8486" y="5945616"/>
            <a:ext cx="2028119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Precision of the system including </a:t>
            </a:r>
          </a:p>
          <a:p>
            <a:r>
              <a:rPr lang="en-US" sz="1000" dirty="0"/>
              <a:t>The sensor and the TIA together.</a:t>
            </a:r>
          </a:p>
        </p:txBody>
      </p:sp>
      <p:sp>
        <p:nvSpPr>
          <p:cNvPr id="48" name="Left Brace 47"/>
          <p:cNvSpPr/>
          <p:nvPr/>
        </p:nvSpPr>
        <p:spPr>
          <a:xfrm>
            <a:off x="2420605" y="4411918"/>
            <a:ext cx="198487" cy="8351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59829" y="4615103"/>
            <a:ext cx="2169184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Convert Sensor noise to noise at the</a:t>
            </a:r>
          </a:p>
          <a:p>
            <a:r>
              <a:rPr lang="en-US" sz="1000" dirty="0"/>
              <a:t>Output of TIA</a:t>
            </a:r>
          </a:p>
        </p:txBody>
      </p:sp>
      <p:sp>
        <p:nvSpPr>
          <p:cNvPr id="4" name="Oval 3"/>
          <p:cNvSpPr/>
          <p:nvPr/>
        </p:nvSpPr>
        <p:spPr>
          <a:xfrm>
            <a:off x="5175134" y="5205409"/>
            <a:ext cx="1294491" cy="740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Post-TIA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Google Shape;275;p3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3526971"/>
                <a:ext cx="5900803" cy="2649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marL="609600" indent="-457200" algn="l"/>
                <a:r>
                  <a:rPr lang="en-US" sz="1800" dirty="0"/>
                  <a:t>Is a 2</a:t>
                </a:r>
                <a:r>
                  <a:rPr lang="en-US" sz="1800" baseline="30000" dirty="0"/>
                  <a:t>nd</a:t>
                </a:r>
                <a:r>
                  <a:rPr lang="en-US" sz="1800" dirty="0"/>
                  <a:t> Gain Stage necessary? No!</a:t>
                </a:r>
              </a:p>
              <a:p>
                <a:pPr marL="1066800" lvl="1" indent="-457200"/>
                <a:r>
                  <a:rPr lang="en-US" sz="1400" dirty="0"/>
                  <a:t>Expected TIA Voltage Range : </a:t>
                </a:r>
                <a:r>
                  <a:rPr lang="en-US" altLang="en-US" sz="1400" b="1" dirty="0"/>
                  <a:t> [5.58V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1400" b="1"/>
                      <m:t> </m:t>
                    </m:r>
                    <m:r>
                      <m:rPr>
                        <m:nor/>
                      </m:rPr>
                      <a:rPr lang="en-US" altLang="en-US" sz="1400" b="1"/>
                      <m:t>−</m:t>
                    </m:r>
                    <m:r>
                      <m:rPr>
                        <m:nor/>
                      </m:rPr>
                      <a:rPr lang="en-US" sz="1400" b="1"/>
                      <m:t> 20.3</m:t>
                    </m:r>
                    <m:r>
                      <m:rPr>
                        <m:nor/>
                      </m:rPr>
                      <a:rPr lang="en-US" sz="1400" b="1"/>
                      <m:t>mV</m:t>
                    </m:r>
                    <m:r>
                      <m:rPr>
                        <m:nor/>
                      </m:rPr>
                      <a:rPr lang="en-US" sz="1400" b="1"/>
                      <m:t>]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1066800" lvl="1" indent="-457200"/>
                <a:r>
                  <a:rPr lang="en-US" sz="1400" dirty="0"/>
                  <a:t>Typical ADCs FS (Typ.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sz="1400" dirty="0"/>
                  <a:t> = 5V, @ 10bits, [5V  - 4.8mV] )</a:t>
                </a:r>
              </a:p>
              <a:p>
                <a:pPr marL="609600" indent="-457200" algn="l"/>
                <a:r>
                  <a:rPr lang="en-US" sz="1800" dirty="0"/>
                  <a:t>What kind of filter do we need?</a:t>
                </a:r>
              </a:p>
              <a:p>
                <a:pPr marL="1066800" lvl="1" indent="-457200"/>
                <a:r>
                  <a:rPr lang="en-US" sz="1400" dirty="0"/>
                  <a:t>For digital domain demodulation, we need to use a </a:t>
                </a:r>
                <a:r>
                  <a:rPr lang="en-US" sz="1400" b="1" dirty="0"/>
                  <a:t>band-pass filter </a:t>
                </a:r>
              </a:p>
              <a:p>
                <a:pPr marL="1524000" lvl="2" indent="-457200"/>
                <a:r>
                  <a:rPr lang="en-US" sz="1200" dirty="0"/>
                  <a:t>No mixer, less added noise</a:t>
                </a:r>
              </a:p>
              <a:p>
                <a:pPr marL="1066800" lvl="1" indent="-457200"/>
                <a:r>
                  <a:rPr lang="en-US" sz="1400" dirty="0"/>
                  <a:t>For analog domain demodulation, we use a simple </a:t>
                </a:r>
                <a:r>
                  <a:rPr lang="en-US" sz="1400" b="1" dirty="0"/>
                  <a:t>low-pass filter</a:t>
                </a:r>
                <a:r>
                  <a:rPr lang="en-US" sz="1400" dirty="0"/>
                  <a:t> </a:t>
                </a:r>
              </a:p>
              <a:p>
                <a:pPr marL="1524000" lvl="2" indent="-457200"/>
                <a:r>
                  <a:rPr lang="en-US" sz="1200" dirty="0"/>
                  <a:t>ADC speed can be relaxed, Less Complex, Cheaper</a:t>
                </a:r>
              </a:p>
            </p:txBody>
          </p:sp>
        </mc:Choice>
        <mc:Fallback>
          <p:sp>
            <p:nvSpPr>
              <p:cNvPr id="275" name="Google Shape;275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26971"/>
                <a:ext cx="5900803" cy="2649992"/>
              </a:xfrm>
              <a:prstGeom prst="rect">
                <a:avLst/>
              </a:prstGeom>
              <a:blipFill>
                <a:blip r:embed="rId3"/>
                <a:stretch>
                  <a:fillRect b="-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graph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89" y="1345117"/>
            <a:ext cx="5110422" cy="2301984"/>
          </a:xfrm>
          <a:prstGeom prst="rect">
            <a:avLst/>
          </a:prstGeom>
        </p:spPr>
      </p:pic>
      <p:sp>
        <p:nvSpPr>
          <p:cNvPr id="10" name="Google Shape;275;p38"/>
          <p:cNvSpPr txBox="1"/>
          <p:nvPr/>
        </p:nvSpPr>
        <p:spPr>
          <a:xfrm>
            <a:off x="6096000" y="3528645"/>
            <a:ext cx="5410199" cy="2649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457200"/>
            <a:r>
              <a:rPr lang="en-US" altLang="en-US" sz="1800" dirty="0"/>
              <a:t>What kind of ADC?</a:t>
            </a:r>
          </a:p>
          <a:p>
            <a:pPr marL="1066800" lvl="1" indent="-457200"/>
            <a:r>
              <a:rPr lang="en-US" altLang="en-US" sz="1400" dirty="0"/>
              <a:t>Most ADCs work for 10 kHz - 1 MHz (We need </a:t>
            </a:r>
            <a:r>
              <a:rPr lang="en-US" altLang="en-US" sz="1400" b="1" dirty="0"/>
              <a:t>20kHz</a:t>
            </a:r>
            <a:r>
              <a:rPr lang="en-US" altLang="en-US" sz="1400" dirty="0"/>
              <a:t>)</a:t>
            </a:r>
          </a:p>
          <a:p>
            <a:pPr marL="1066800" lvl="1" indent="-457200"/>
            <a:r>
              <a:rPr lang="en-US" altLang="en-US" sz="1400" dirty="0"/>
              <a:t>With our SNR, we can achieve: </a:t>
            </a:r>
            <a:r>
              <a:rPr lang="en-US" altLang="en-US" sz="1400" b="1" dirty="0"/>
              <a:t>ENOB = 17 bits</a:t>
            </a:r>
          </a:p>
          <a:p>
            <a:pPr marL="1524000" lvl="2" indent="-457200"/>
            <a:r>
              <a:rPr lang="en-US" altLang="en-US" sz="1000" dirty="0"/>
              <a:t>For </a:t>
            </a:r>
            <a:r>
              <a:rPr lang="en-US" altLang="en-US" sz="1000" b="1" dirty="0"/>
              <a:t>low power</a:t>
            </a:r>
            <a:r>
              <a:rPr lang="en-US" altLang="en-US" sz="1000" dirty="0"/>
              <a:t>, </a:t>
            </a:r>
            <a:r>
              <a:rPr lang="en-US" altLang="en-US" sz="1000" b="1" dirty="0"/>
              <a:t>SAR</a:t>
            </a:r>
            <a:r>
              <a:rPr lang="en-US" altLang="en-US" sz="1000" dirty="0"/>
              <a:t> is suitable</a:t>
            </a:r>
          </a:p>
          <a:p>
            <a:pPr marL="1066800" lvl="1" indent="-457200"/>
            <a:r>
              <a:rPr lang="en-US" sz="1400" dirty="0"/>
              <a:t>Suggest - Linear Technology LTC2386-18 (18 bit ADC)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348549" y="6576695"/>
            <a:ext cx="5005251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900" dirty="0"/>
              <a:t>https://</a:t>
            </a:r>
            <a:r>
              <a:rPr lang="en-US" altLang="en-US" sz="900" dirty="0" err="1"/>
              <a:t>www.analog.com</a:t>
            </a:r>
            <a:r>
              <a:rPr lang="en-US" altLang="en-US" sz="900" dirty="0"/>
              <a:t>/media/</a:t>
            </a:r>
            <a:r>
              <a:rPr lang="en-US" altLang="en-US" sz="900" dirty="0" err="1"/>
              <a:t>en</a:t>
            </a:r>
            <a:r>
              <a:rPr lang="en-US" altLang="en-US" sz="900" dirty="0"/>
              <a:t>/technical-documentation/data-sheets/238618f.pdf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47C7B-438C-FF7F-482E-BDA055EF2BD0}"/>
              </a:ext>
            </a:extLst>
          </p:cNvPr>
          <p:cNvSpPr txBox="1"/>
          <p:nvPr/>
        </p:nvSpPr>
        <p:spPr>
          <a:xfrm>
            <a:off x="488548" y="6363685"/>
            <a:ext cx="5571282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tabLst/>
              <a:defRPr/>
            </a:pPr>
            <a:r>
              <a:rPr lang="en-US" sz="1000" dirty="0"/>
              <a:t>We prefer RC low pass filter over LC circuits since the operating frequency is low, suitable for RC.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tabLst/>
              <a:defRPr/>
            </a:pPr>
            <a:r>
              <a:rPr lang="en-US" altLang="en-US" sz="1000" dirty="0"/>
              <a:t>We suggest a Sallen-key circuit.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E6E651-0F73-0D3C-C872-B2589215979E}"/>
              </a:ext>
            </a:extLst>
          </p:cNvPr>
          <p:cNvSpPr/>
          <p:nvPr/>
        </p:nvSpPr>
        <p:spPr>
          <a:xfrm>
            <a:off x="4504686" y="2367238"/>
            <a:ext cx="1294491" cy="740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E22217-5BCD-9956-5F54-BC7FC8C7DBB8}"/>
              </a:ext>
            </a:extLst>
          </p:cNvPr>
          <p:cNvSpPr/>
          <p:nvPr/>
        </p:nvSpPr>
        <p:spPr>
          <a:xfrm>
            <a:off x="2374701" y="2930133"/>
            <a:ext cx="2129985" cy="740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913E9-FF41-68B7-2DC2-D8FC23E40D92}"/>
              </a:ext>
            </a:extLst>
          </p:cNvPr>
          <p:cNvSpPr txBox="1"/>
          <p:nvPr/>
        </p:nvSpPr>
        <p:spPr>
          <a:xfrm>
            <a:off x="5195037" y="3142290"/>
            <a:ext cx="2290086" cy="24622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Output of TIA used in acquisition chain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64C8CD-524A-BB0E-50A3-D9B58308D3C5}"/>
              </a:ext>
            </a:extLst>
          </p:cNvPr>
          <p:cNvGrpSpPr/>
          <p:nvPr/>
        </p:nvGrpSpPr>
        <p:grpSpPr>
          <a:xfrm>
            <a:off x="8615813" y="1541583"/>
            <a:ext cx="2135873" cy="1409446"/>
            <a:chOff x="7127397" y="1795052"/>
            <a:chExt cx="1772606" cy="11350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7FEF54-FC02-DE90-76A1-5205E9694866}"/>
                </a:ext>
              </a:extLst>
            </p:cNvPr>
            <p:cNvGrpSpPr/>
            <p:nvPr/>
          </p:nvGrpSpPr>
          <p:grpSpPr>
            <a:xfrm>
              <a:off x="7127397" y="1795052"/>
              <a:ext cx="1772606" cy="1135081"/>
              <a:chOff x="7142794" y="1339762"/>
              <a:chExt cx="3124202" cy="155730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B40C3A-98FC-3FA3-F319-371FF5EEB9E7}"/>
                  </a:ext>
                </a:extLst>
              </p:cNvPr>
              <p:cNvSpPr/>
              <p:nvPr/>
            </p:nvSpPr>
            <p:spPr>
              <a:xfrm>
                <a:off x="8008588" y="2192028"/>
                <a:ext cx="528002" cy="7042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D15EF6C-8292-D9A1-E3CD-BBF33411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2795" y="2897071"/>
                <a:ext cx="31242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4434FCF-7FFB-8783-330D-82A05B846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2795" y="1339762"/>
                <a:ext cx="0" cy="1557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1C1D04-764C-24E0-D0F7-E20042E908FF}"/>
                  </a:ext>
                </a:extLst>
              </p:cNvPr>
              <p:cNvSpPr/>
              <p:nvPr/>
            </p:nvSpPr>
            <p:spPr>
              <a:xfrm>
                <a:off x="7142794" y="2394893"/>
                <a:ext cx="309139" cy="5021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172C99-231D-9B98-3067-D26C236262E6}"/>
                  </a:ext>
                </a:extLst>
              </p:cNvPr>
              <p:cNvSpPr/>
              <p:nvPr/>
            </p:nvSpPr>
            <p:spPr>
              <a:xfrm>
                <a:off x="9082236" y="2380897"/>
                <a:ext cx="309139" cy="50217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4102790-8A18-711E-2284-4205CE6EA4A8}"/>
                </a:ext>
              </a:extLst>
            </p:cNvPr>
            <p:cNvSpPr/>
            <p:nvPr/>
          </p:nvSpPr>
          <p:spPr>
            <a:xfrm>
              <a:off x="7443233" y="2340843"/>
              <a:ext cx="658282" cy="580069"/>
            </a:xfrm>
            <a:custGeom>
              <a:avLst/>
              <a:gdLst>
                <a:gd name="connsiteX0" fmla="*/ 0 w 834887"/>
                <a:gd name="connsiteY0" fmla="*/ 546221 h 546221"/>
                <a:gd name="connsiteX1" fmla="*/ 168965 w 834887"/>
                <a:gd name="connsiteY1" fmla="*/ 89021 h 546221"/>
                <a:gd name="connsiteX2" fmla="*/ 596348 w 834887"/>
                <a:gd name="connsiteY2" fmla="*/ 39326 h 546221"/>
                <a:gd name="connsiteX3" fmla="*/ 834887 w 834887"/>
                <a:gd name="connsiteY3" fmla="*/ 536282 h 5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887" h="546221">
                  <a:moveTo>
                    <a:pt x="0" y="546221"/>
                  </a:moveTo>
                  <a:cubicBezTo>
                    <a:pt x="34787" y="359862"/>
                    <a:pt x="69574" y="173503"/>
                    <a:pt x="168965" y="89021"/>
                  </a:cubicBezTo>
                  <a:cubicBezTo>
                    <a:pt x="268356" y="4539"/>
                    <a:pt x="485361" y="-35218"/>
                    <a:pt x="596348" y="39326"/>
                  </a:cubicBezTo>
                  <a:cubicBezTo>
                    <a:pt x="707335" y="113870"/>
                    <a:pt x="796787" y="445173"/>
                    <a:pt x="834887" y="536282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5E8844A-F3E5-1427-F95B-99FB656B55CD}"/>
              </a:ext>
            </a:extLst>
          </p:cNvPr>
          <p:cNvSpPr txBox="1"/>
          <p:nvPr/>
        </p:nvSpPr>
        <p:spPr>
          <a:xfrm>
            <a:off x="7862026" y="3021096"/>
            <a:ext cx="3369089" cy="246221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tabLst/>
              <a:defRPr/>
            </a:pPr>
            <a:r>
              <a:rPr lang="en-US" sz="1000" dirty="0"/>
              <a:t>BandPass Anti-Aliasing  for Digital Domain Demodulation</a:t>
            </a:r>
            <a:endParaRPr lang="en-US" alt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Google Shape;275;p38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marL="609600" indent="-457200"/>
                <a:r>
                  <a:rPr lang="en-US" altLang="en-US" sz="1800" dirty="0"/>
                  <a:t>We achieved the best performance using the </a:t>
                </a:r>
                <a:r>
                  <a:rPr lang="en-US" sz="1800" dirty="0"/>
                  <a:t>Linear Technology </a:t>
                </a:r>
                <a:r>
                  <a:rPr lang="en-US" sz="1800" b="1" u="sng" dirty="0"/>
                  <a:t>LTC6268</a:t>
                </a:r>
                <a:endParaRPr lang="en-US" sz="1800" dirty="0"/>
              </a:p>
              <a:p>
                <a:pPr marL="1066800" lvl="1" indent="-457200"/>
                <a:r>
                  <a:rPr lang="en-US" altLang="en-US" sz="1400" dirty="0"/>
                  <a:t>Best TIA performance using:</a:t>
                </a:r>
                <a:r>
                  <a:rPr lang="en-US" altLang="en-US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en-US" sz="1400" b="1" dirty="0"/>
                  <a:t> = 100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𝐌</m:t>
                    </m:r>
                    <m:r>
                      <m:rPr>
                        <m:nor/>
                      </m:rPr>
                      <a:rPr lang="el-GR" sz="1400" b="1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sz="14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en-US" sz="1400" b="1" dirty="0"/>
                  <a:t>= 1pF, 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𝒃𝒊𝒂𝒔</m:t>
                        </m:r>
                      </m:sub>
                    </m:sSub>
                  </m:oMath>
                </a14:m>
                <a:r>
                  <a:rPr lang="en-US" altLang="en-US" sz="1400" b="1" dirty="0"/>
                  <a:t>= 10kHz,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𝒃𝒊𝒂𝒔</m:t>
                        </m:r>
                      </m:sub>
                    </m:sSub>
                  </m:oMath>
                </a14:m>
                <a:r>
                  <a:rPr lang="en-US" altLang="en-US" sz="1400" b="1" dirty="0"/>
                  <a:t>= 5V</a:t>
                </a:r>
              </a:p>
              <a:p>
                <a:pPr marL="1066800" lvl="1" indent="-457200"/>
                <a:r>
                  <a:rPr lang="en-US" sz="1400" dirty="0"/>
                  <a:t>Gain : 143 dB</a:t>
                </a:r>
              </a:p>
              <a:p>
                <a:pPr marL="1066800" lvl="1" indent="-457200"/>
                <a:r>
                  <a:rPr lang="en-US" sz="1400" dirty="0"/>
                  <a:t>Linearity :  -12.5 </a:t>
                </a:r>
                <a:r>
                  <a:rPr lang="en-US" sz="1400" dirty="0" err="1"/>
                  <a:t>mdB</a:t>
                </a:r>
                <a:r>
                  <a:rPr lang="en-US" sz="1400" dirty="0"/>
                  <a:t> (0.14%) @ 10KHz</a:t>
                </a:r>
              </a:p>
              <a:p>
                <a:pPr marL="1066800" lvl="1" indent="-457200"/>
                <a:r>
                  <a:rPr lang="en-US" sz="1400" dirty="0"/>
                  <a:t>SNR Range = [148 dB, 99 dB]</a:t>
                </a:r>
              </a:p>
              <a:p>
                <a:pPr marL="1066800" lvl="1" indent="-457200"/>
                <a:r>
                  <a:rPr lang="en-US" sz="1400" dirty="0"/>
                  <a:t>TIA NF  = 1.15dB</a:t>
                </a:r>
              </a:p>
              <a:p>
                <a:pPr marL="609600" indent="-457200"/>
                <a:r>
                  <a:rPr lang="en-US" sz="1800" dirty="0"/>
                  <a:t>Questions?</a:t>
                </a:r>
              </a:p>
              <a:p>
                <a:pPr marL="1066800" lvl="1" indent="-457200"/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5" name="Google Shape;275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4605092" y="2590770"/>
            <a:ext cx="3314800" cy="99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GB" sz="2935" dirty="0"/>
              <a:t>TIA Stage Expectations</a:t>
            </a:r>
            <a:endParaRPr sz="2935"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2"/>
          </p:nvPr>
        </p:nvSpPr>
        <p:spPr>
          <a:xfrm>
            <a:off x="874651" y="2783251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GB" sz="2935" dirty="0">
                <a:solidFill>
                  <a:schemeClr val="tx1"/>
                </a:solidFill>
                <a:latin typeface="Vidaloka" panose="02000504000000020004"/>
                <a:sym typeface="Vidaloka" panose="02000504000000020004"/>
              </a:rPr>
              <a:t>Top Level</a:t>
            </a:r>
            <a:endParaRPr sz="2935" dirty="0">
              <a:solidFill>
                <a:schemeClr val="tx1"/>
              </a:solidFill>
              <a:latin typeface="Vidaloka" panose="02000504000000020004"/>
              <a:sym typeface="Vidaloka" panose="02000504000000020004"/>
            </a:endParaRPr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8335141" y="2681935"/>
            <a:ext cx="3398800" cy="99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GB" sz="2935" dirty="0"/>
              <a:t>TIA Stage </a:t>
            </a:r>
            <a:r>
              <a:rPr lang="en-GB" sz="2935" dirty="0" err="1"/>
              <a:t>LTSpice</a:t>
            </a:r>
            <a:r>
              <a:rPr lang="en-GB" sz="2935" dirty="0"/>
              <a:t> Simulations</a:t>
            </a:r>
            <a:endParaRPr sz="2935" dirty="0">
              <a:latin typeface="Vidaloka" panose="02000504000000020004"/>
              <a:ea typeface="Vidaloka" panose="02000504000000020004"/>
              <a:cs typeface="Vidaloka" panose="02000504000000020004"/>
              <a:sym typeface="Vidaloka" panose="02000504000000020004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4"/>
          </p:nvPr>
        </p:nvSpPr>
        <p:spPr>
          <a:xfrm>
            <a:off x="1016430" y="499288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en-US" altLang="en-GB" sz="2935" dirty="0">
                <a:latin typeface="Vidaloka" panose="02000504000000020004"/>
                <a:sym typeface="+mn-ea"/>
              </a:rPr>
              <a:t>TIA Performance</a:t>
            </a:r>
            <a:endParaRPr lang="en-US" sz="2935" dirty="0">
              <a:latin typeface="Vidaloka" panose="02000504000000020004"/>
            </a:endParaRPr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 idx="9"/>
          </p:nvPr>
        </p:nvSpPr>
        <p:spPr>
          <a:xfrm>
            <a:off x="1775273" y="1701073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01</a:t>
            </a:r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13"/>
          </p:nvPr>
        </p:nvSpPr>
        <p:spPr>
          <a:xfrm>
            <a:off x="5729647" y="170022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02</a:t>
            </a:r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 idx="14"/>
          </p:nvPr>
        </p:nvSpPr>
        <p:spPr>
          <a:xfrm>
            <a:off x="1839492" y="404268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0</a:t>
            </a:r>
            <a:r>
              <a:rPr lang="en-US" altLang="en-GB" dirty="0"/>
              <a:t>4</a:t>
            </a:r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15"/>
          </p:nvPr>
        </p:nvSpPr>
        <p:spPr>
          <a:xfrm>
            <a:off x="9359747" y="1700211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/>
              <a:t>03</a:t>
            </a:r>
          </a:p>
        </p:txBody>
      </p:sp>
      <p:sp>
        <p:nvSpPr>
          <p:cNvPr id="2" name="Google Shape;250;p34"/>
          <p:cNvSpPr txBox="1"/>
          <p:nvPr/>
        </p:nvSpPr>
        <p:spPr>
          <a:xfrm>
            <a:off x="5402900" y="4103012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 panose="02000504000000020004"/>
              <a:buNone/>
              <a:defRPr sz="3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4000"/>
            </a:pPr>
            <a:r>
              <a:rPr lang="en-GB" sz="5065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en-US" altLang="en-GB" sz="5065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</a:t>
            </a:r>
          </a:p>
        </p:txBody>
      </p:sp>
      <p:sp>
        <p:nvSpPr>
          <p:cNvPr id="3" name="Google Shape;250;p34"/>
          <p:cNvSpPr txBox="1"/>
          <p:nvPr/>
        </p:nvSpPr>
        <p:spPr>
          <a:xfrm>
            <a:off x="9152152" y="4011149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 panose="02000504000000020004"/>
              <a:buNone/>
              <a:defRPr sz="3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4000"/>
            </a:pPr>
            <a:r>
              <a:rPr lang="en-GB" sz="5065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en-US" altLang="en-GB" sz="5065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</a:t>
            </a:r>
          </a:p>
        </p:txBody>
      </p:sp>
      <p:sp>
        <p:nvSpPr>
          <p:cNvPr id="7" name="Google Shape;247;p34"/>
          <p:cNvSpPr txBox="1"/>
          <p:nvPr/>
        </p:nvSpPr>
        <p:spPr>
          <a:xfrm>
            <a:off x="4604718" y="4901533"/>
            <a:ext cx="3846407" cy="73236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400"/>
            </a:pPr>
            <a:r>
              <a:rPr lang="en-US" sz="2935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Post-TIA Process</a:t>
            </a:r>
            <a:endParaRPr lang="en-US" sz="2935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8" name="Google Shape;247;p34"/>
          <p:cNvSpPr txBox="1"/>
          <p:nvPr/>
        </p:nvSpPr>
        <p:spPr>
          <a:xfrm>
            <a:off x="8130541" y="4901777"/>
            <a:ext cx="3846407" cy="73236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2935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Conclusion</a:t>
            </a:r>
            <a:endParaRPr lang="en-US" sz="2935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endParaRPr sz="2935" b="1" dirty="0"/>
          </a:p>
          <a:p>
            <a:pPr algn="l">
              <a:buClr>
                <a:schemeClr val="dk1"/>
              </a:buClr>
              <a:buSzPts val="1100"/>
            </a:pPr>
            <a:r>
              <a:rPr lang="en-GB" dirty="0"/>
              <a:t>Top Level - Design Model </a:t>
            </a:r>
            <a:endParaRPr dirty="0"/>
          </a:p>
        </p:txBody>
      </p:sp>
      <p:pic>
        <p:nvPicPr>
          <p:cNvPr id="2" name="Picture 1" descr="A diagram of a structur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" y="2315987"/>
            <a:ext cx="1316893" cy="1778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105109" y="4454332"/>
              <a:ext cx="4221710" cy="22510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09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07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Sensor Properties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Differential Capacitance Sensitivity (</a:t>
                          </a:r>
                          <a:r>
                            <a:rPr lang="el-GR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2.35</a:t>
                          </a:r>
                          <a:r>
                            <a:rPr lang="en-US" alt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en-GB" sz="10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𝑓𝐹</m:t>
                                  </m:r>
                                </m:num>
                                <m:den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𝑚</m:t>
                                  </m:r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altLang="en-GB" sz="10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GB" sz="100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en-GB" sz="100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en-GB" sz="10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8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Positional Sensitivity (</a:t>
                          </a:r>
                          <a:r>
                            <a:rPr lang="el-GR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β</a:t>
                          </a:r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alt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4.1</a:t>
                          </a:r>
                          <a:r>
                            <a:rPr lang="en-US" alt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en-GB" sz="10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GB" sz="1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𝑛𝑚</m:t>
                                  </m:r>
                                </m:num>
                                <m:den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𝑚</m:t>
                                  </m:r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altLang="en-GB" sz="10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GB" sz="100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en-GB" sz="100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en-GB" sz="10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DC to 270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+/- 55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𝑚</m:t>
                              </m:r>
                              <m:r>
                                <a:rPr lang="en-US" altLang="en-GB" sz="100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4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Temperature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+/- 40 °C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Differential Capacitance Noise Density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1.2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en-GB" sz="10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𝑎𝐹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en-GB" sz="10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en-GB" sz="100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Montserrat"/>
                                        </a:rPr>
                                        <m:t>𝐻𝑧</m:t>
                                      </m:r>
                                    </m:e>
                                  </m:rad>
                                </m:den>
                              </m:f>
                            </m:oMath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Precision (270Hz BW)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0.008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𝑚</m:t>
                              </m:r>
                              <m:r>
                                <a:rPr lang="en-US" altLang="en-GB" sz="100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en-GB" sz="10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en-GB" sz="100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Montserrat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105109" y="4454332"/>
              <a:ext cx="4221710" cy="22510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0970"/>
                    <a:gridCol w="1420740"/>
                  </a:tblGrid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Sensor Properties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/>
                    </a:tc>
                  </a:tr>
                  <a:tr h="330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Differential Capacitance Sensitivity (</a:t>
                          </a:r>
                          <a:r>
                            <a:rPr lang="el-GR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06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Positional Sensitivity (</a:t>
                          </a:r>
                          <a:r>
                            <a:rPr lang="el-GR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β</a:t>
                          </a:r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Bandwidth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DC to 270 Hz</a:t>
                          </a:r>
                          <a:endParaRPr lang="en-GB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Montserrat"/>
                          </a:endParaRPr>
                        </a:p>
                      </a:txBody>
                      <a:tcPr/>
                    </a:tc>
                  </a:tr>
                  <a:tr h="245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Dynamic Range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14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1% Temperature Range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+/- 40 °C</a:t>
                          </a:r>
                          <a:endParaRPr lang="en-GB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Montserrat"/>
                          </a:endParaRPr>
                        </a:p>
                      </a:txBody>
                      <a:tcPr/>
                    </a:tc>
                  </a:tr>
                  <a:tr h="311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Differential Capacitance Noise Density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45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Precision (270Hz BW)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6024838" y="4454332"/>
              <a:ext cx="4221710" cy="1632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80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637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Amplifier Properties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Constraints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9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en-GB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Montserrat"/>
                                </a:rPr>
                                <m:t>≤</m:t>
                              </m:r>
                            </m:oMath>
                          </a14:m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 </a:t>
                          </a:r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l-GR" sz="10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Ω</m:t>
                              </m:r>
                            </m:oMath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84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en-GB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Montserrat"/>
                                </a:rPr>
                                <m:t>≥</m:t>
                              </m:r>
                            </m:oMath>
                          </a14:m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 1pF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Bias Voltage Amplitude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en-GB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Montserrat"/>
                                </a:rPr>
                                <m:t>≤</m:t>
                              </m:r>
                            </m:oMath>
                          </a14:m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 5 V</a:t>
                          </a:r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Bias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10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𝑘𝐻𝑧</m:t>
                              </m:r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Montserrat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sub>
                              </m:sSub>
                              <m:r>
                                <a:rPr lang="en-US" sz="1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GB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Montserrat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1 M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𝐻𝑧</m:t>
                              </m:r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4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Parasitic Capacitance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𝑝𝑎𝑟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Montserrat"/>
                            </a:rPr>
                            <a:t>25 p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GB" sz="10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Montserrat"/>
                                </a:rPr>
                                <m:t>𝐹</m:t>
                              </m:r>
                            </m:oMath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6024838" y="4454332"/>
              <a:ext cx="4221710" cy="1632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8006"/>
                    <a:gridCol w="2163704"/>
                  </a:tblGrid>
                  <a:tr h="2347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Amplifier Properties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Constraints</a:t>
                          </a:r>
                          <a:endParaRPr lang="en-US" sz="1000" dirty="0"/>
                        </a:p>
                      </a:txBody>
                      <a:tcPr/>
                    </a:tc>
                  </a:tr>
                  <a:tr h="330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3143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970844" y="4278753"/>
            <a:ext cx="458328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51485" y="4284662"/>
            <a:ext cx="458328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1423" y="3927460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56929" y="3919637"/>
            <a:ext cx="19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Electrical System</a:t>
            </a:r>
          </a:p>
        </p:txBody>
      </p:sp>
      <p:pic>
        <p:nvPicPr>
          <p:cNvPr id="21" name="Google Shape;278;p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881694" y="2352283"/>
            <a:ext cx="1942026" cy="1463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/>
          <p:cNvGrpSpPr/>
          <p:nvPr/>
        </p:nvGrpSpPr>
        <p:grpSpPr>
          <a:xfrm>
            <a:off x="1759823" y="1551189"/>
            <a:ext cx="8098022" cy="2488400"/>
            <a:chOff x="105653" y="2620432"/>
            <a:chExt cx="9021469" cy="2659084"/>
          </a:xfrm>
        </p:grpSpPr>
        <p:sp>
          <p:nvSpPr>
            <p:cNvPr id="22" name="Triangle isocèle 4"/>
            <p:cNvSpPr/>
            <p:nvPr/>
          </p:nvSpPr>
          <p:spPr>
            <a:xfrm rot="5400000">
              <a:off x="1519548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23" name="Triangle isocèle 5"/>
            <p:cNvSpPr/>
            <p:nvPr/>
          </p:nvSpPr>
          <p:spPr>
            <a:xfrm rot="5400000">
              <a:off x="3587094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24" name="Triangle isocèle 6"/>
            <p:cNvSpPr/>
            <p:nvPr/>
          </p:nvSpPr>
          <p:spPr>
            <a:xfrm rot="5400000">
              <a:off x="6142348" y="2758234"/>
              <a:ext cx="1998134" cy="172253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919816" y="3389881"/>
                  <a:ext cx="519739" cy="436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𝑀</m:t>
                            </m:r>
                          </m:num>
                          <m:den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den>
                        </m:f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816" y="3389881"/>
                  <a:ext cx="519739" cy="436119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912308" y="3377947"/>
                  <a:ext cx="1011906" cy="44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𝜕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num>
                          <m:den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𝜕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den>
                        </m:f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  <m:r>
                          <a:rPr lang="fr-F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sSub>
                          <m:sSub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e>
                          <m:sub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308" y="3377947"/>
                  <a:ext cx="1011906" cy="442628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6315551" y="3377947"/>
                  <a:ext cx="1156912" cy="49333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1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fr-FR" sz="11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𝜔</m:t>
                            </m:r>
                          </m:den>
                        </m:f>
                      </m:oMath>
                    </m:oMathPara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551" y="3377947"/>
                  <a:ext cx="1156912" cy="493331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Ellipse 10"/>
            <p:cNvSpPr/>
            <p:nvPr/>
          </p:nvSpPr>
          <p:spPr>
            <a:xfrm>
              <a:off x="821871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29" name="Ellipse 11"/>
            <p:cNvSpPr/>
            <p:nvPr/>
          </p:nvSpPr>
          <p:spPr>
            <a:xfrm>
              <a:off x="5608291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0" name="Ellipse 12"/>
            <p:cNvSpPr/>
            <p:nvPr/>
          </p:nvSpPr>
          <p:spPr>
            <a:xfrm>
              <a:off x="8192256" y="3357032"/>
              <a:ext cx="524934" cy="5249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31" name="Connecteur droit avec flèche 14"/>
            <p:cNvCxnSpPr>
              <a:stCxn id="28" idx="6"/>
              <a:endCxn id="22" idx="3"/>
            </p:cNvCxnSpPr>
            <p:nvPr/>
          </p:nvCxnSpPr>
          <p:spPr>
            <a:xfrm>
              <a:off x="1346805" y="3619499"/>
              <a:ext cx="31054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avec flèche 16"/>
            <p:cNvCxnSpPr>
              <a:endCxn id="23" idx="3"/>
            </p:cNvCxnSpPr>
            <p:nvPr/>
          </p:nvCxnSpPr>
          <p:spPr>
            <a:xfrm>
              <a:off x="3379880" y="3619499"/>
              <a:ext cx="34501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18"/>
            <p:cNvCxnSpPr>
              <a:stCxn id="23" idx="0"/>
              <a:endCxn id="29" idx="2"/>
            </p:cNvCxnSpPr>
            <p:nvPr/>
          </p:nvCxnSpPr>
          <p:spPr>
            <a:xfrm>
              <a:off x="5447426" y="3619499"/>
              <a:ext cx="16086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20"/>
            <p:cNvCxnSpPr>
              <a:stCxn id="29" idx="6"/>
              <a:endCxn id="24" idx="3"/>
            </p:cNvCxnSpPr>
            <p:nvPr/>
          </p:nvCxnSpPr>
          <p:spPr>
            <a:xfrm>
              <a:off x="6133225" y="3619499"/>
              <a:ext cx="146925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22"/>
            <p:cNvCxnSpPr>
              <a:stCxn id="24" idx="0"/>
              <a:endCxn id="30" idx="2"/>
            </p:cNvCxnSpPr>
            <p:nvPr/>
          </p:nvCxnSpPr>
          <p:spPr>
            <a:xfrm>
              <a:off x="8002680" y="3619499"/>
              <a:ext cx="18957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05653" y="3434833"/>
                  <a:ext cx="471521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3" y="3434833"/>
                  <a:ext cx="471521" cy="328888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necteur droit avec flèche 25"/>
            <p:cNvCxnSpPr>
              <a:stCxn id="36" idx="3"/>
            </p:cNvCxnSpPr>
            <p:nvPr/>
          </p:nvCxnSpPr>
          <p:spPr>
            <a:xfrm>
              <a:off x="577174" y="3599277"/>
              <a:ext cx="247504" cy="2022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39880" y="4720407"/>
              <a:ext cx="1808801" cy="559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Acceleration</a:t>
              </a:r>
              <a:r>
                <a:rPr lang="fr-FR" sz="1400" dirty="0"/>
                <a:t> noise</a:t>
              </a:r>
            </a:p>
            <a:p>
              <a:r>
                <a:rPr lang="fr-FR" sz="1400" dirty="0"/>
                <a:t>(thermal)</a:t>
              </a:r>
            </a:p>
          </p:txBody>
        </p:sp>
        <p:cxnSp>
          <p:nvCxnSpPr>
            <p:cNvPr id="39" name="Connecteur droit avec flèche 31"/>
            <p:cNvCxnSpPr>
              <a:endCxn id="28" idx="4"/>
            </p:cNvCxnSpPr>
            <p:nvPr/>
          </p:nvCxnSpPr>
          <p:spPr>
            <a:xfrm flipV="1">
              <a:off x="1084338" y="3881966"/>
              <a:ext cx="0" cy="90617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141043" y="4717769"/>
              <a:ext cx="2109957" cy="559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Current</a:t>
              </a:r>
              <a:r>
                <a:rPr lang="fr-FR" sz="1400" dirty="0"/>
                <a:t> noise</a:t>
              </a:r>
            </a:p>
            <a:p>
              <a:r>
                <a:rPr lang="fr-FR" sz="1400" dirty="0"/>
                <a:t>(thermal, </a:t>
              </a:r>
              <a:r>
                <a:rPr lang="fr-FR" sz="1400" dirty="0" err="1"/>
                <a:t>shot</a:t>
              </a:r>
              <a:r>
                <a:rPr lang="fr-FR" sz="1400" dirty="0"/>
                <a:t>, </a:t>
              </a:r>
              <a:r>
                <a:rPr lang="fr-FR" sz="1400" dirty="0" err="1"/>
                <a:t>flicker</a:t>
              </a:r>
              <a:r>
                <a:rPr lang="fr-FR" sz="1400" dirty="0"/>
                <a:t>)</a:t>
              </a:r>
            </a:p>
          </p:txBody>
        </p:sp>
        <p:cxnSp>
          <p:nvCxnSpPr>
            <p:cNvPr id="41" name="Connecteur droit avec flèche 34"/>
            <p:cNvCxnSpPr>
              <a:endCxn id="29" idx="4"/>
            </p:cNvCxnSpPr>
            <p:nvPr/>
          </p:nvCxnSpPr>
          <p:spPr>
            <a:xfrm flipV="1">
              <a:off x="5868005" y="3881966"/>
              <a:ext cx="2753" cy="89415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563619" y="4716417"/>
              <a:ext cx="1563503" cy="328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err="1"/>
                <a:t>Quantizer</a:t>
              </a:r>
              <a:r>
                <a:rPr lang="fr-FR" sz="1400" dirty="0"/>
                <a:t> noise</a:t>
              </a:r>
            </a:p>
          </p:txBody>
        </p:sp>
        <p:cxnSp>
          <p:nvCxnSpPr>
            <p:cNvPr id="43" name="Connecteur droit avec flèche 36"/>
            <p:cNvCxnSpPr>
              <a:endCxn id="30" idx="4"/>
            </p:cNvCxnSpPr>
            <p:nvPr/>
          </p:nvCxnSpPr>
          <p:spPr>
            <a:xfrm flipV="1">
              <a:off x="8454723" y="3881966"/>
              <a:ext cx="0" cy="9021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avec flèche 39"/>
            <p:cNvCxnSpPr/>
            <p:nvPr/>
          </p:nvCxnSpPr>
          <p:spPr>
            <a:xfrm>
              <a:off x="8717190" y="3623731"/>
              <a:ext cx="345016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3288102" y="2929632"/>
                  <a:ext cx="380232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02" y="2929632"/>
                  <a:ext cx="380232" cy="328888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729579" y="2929632"/>
                  <a:ext cx="328159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579" y="2929632"/>
                  <a:ext cx="328159" cy="328888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8298713" y="2929632"/>
                  <a:ext cx="378161" cy="328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713" y="2929632"/>
                  <a:ext cx="378161" cy="32888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endParaRPr sz="2935" b="1" dirty="0"/>
          </a:p>
          <a:p>
            <a:pPr algn="l">
              <a:buClr>
                <a:schemeClr val="dk1"/>
              </a:buClr>
              <a:buSzPts val="1100"/>
            </a:pPr>
            <a:r>
              <a:rPr lang="en-GB" dirty="0"/>
              <a:t>Top Level - Maxwell Analogy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Representing Sensor System as electrical system:</a:t>
                </a:r>
              </a:p>
              <a:p>
                <a:pPr lvl="1"/>
                <a:r>
                  <a:rPr lang="en-US" sz="1400" dirty="0"/>
                  <a:t>Equation of Motion     →   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𝐾𝑋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Maxwell Analogy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400" dirty="0"/>
                  <a:t>)     →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𝐼𝑑𝑡</m:t>
                        </m:r>
                      </m:e>
                    </m:nary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den>
                    </m:f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Motional Components Equivalence  →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𝑚𝑜𝑡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𝑚𝑜𝑡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𝑚𝑜𝑡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800" dirty="0"/>
                  <a:t>Maxwell’s Analogy allows conversion to electrical element</a:t>
                </a:r>
              </a:p>
              <a:p>
                <a:r>
                  <a:rPr lang="en-US" sz="1800" dirty="0"/>
                  <a:t>Sensor Output Current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𝑁𝑜𝑟𝑡𝑜𝑛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endParaRPr lang="fr-FR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→2</m:t>
                    </m:r>
                    <m:r>
                      <m:rPr>
                        <m:nor/>
                      </m:rPr>
                      <a:rPr lang="el-GR" sz="1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X</m:t>
                        </m:r>
                      </m:e>
                    </m:acc>
                    <m:f>
                      <m:f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fr-F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𝑵𝒐𝒓𝒕𝒐𝒏</m:t>
                        </m:r>
                      </m:sub>
                    </m:sSub>
                    <m:r>
                      <a:rPr lang="fr-FR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1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m:rPr>
                            <m:nor/>
                          </m:rPr>
                          <a:rPr lang="el-GR" sz="1400" b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𝒂𝒄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  <m:acc>
                      <m:accPr>
                        <m:chr m:val="̇"/>
                        <m:ctrlPr>
                          <a:rPr lang="fr-FR" sz="1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sz="1400" b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𝐗</m:t>
                        </m:r>
                      </m:e>
                    </m:acc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𝐜𝐨𝐬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400" b="0" dirty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sz="1000" dirty="0"/>
              </a:p>
            </p:txBody>
          </p:sp>
        </mc:Choice>
        <mc:Fallback xmlns="">
          <p:sp>
            <p:nvSpPr>
              <p:cNvPr id="18" name="Content Placeholder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electrical circuits&#10;&#10;Description automatically generated"/>
          <p:cNvPicPr>
            <a:picLocks noChangeAspect="1"/>
          </p:cNvPicPr>
          <p:nvPr/>
        </p:nvPicPr>
        <p:blipFill>
          <a:blip r:embed="rId4"/>
          <a:srcRect l="7126" t="54274" r="8468" b="8256"/>
          <a:stretch>
            <a:fillRect/>
          </a:stretch>
        </p:blipFill>
        <p:spPr>
          <a:xfrm>
            <a:off x="6230034" y="3215726"/>
            <a:ext cx="5257800" cy="1641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4"/>
              <p:cNvGraphicFramePr>
                <a:graphicFrameLocks noGrp="1"/>
              </p:cNvGraphicFramePr>
              <p:nvPr/>
            </p:nvGraphicFramePr>
            <p:xfrm>
              <a:off x="6230034" y="5049252"/>
              <a:ext cx="5257800" cy="147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 err="1"/>
                            <a:t>Mechanical</a:t>
                          </a:r>
                          <a:r>
                            <a:rPr lang="fr-FR" sz="1000" dirty="0"/>
                            <a:t> </a:t>
                          </a:r>
                          <a:r>
                            <a:rPr lang="fr-FR" sz="1000" dirty="0" err="1"/>
                            <a:t>domain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 err="1"/>
                            <a:t>Electrical</a:t>
                          </a:r>
                          <a:r>
                            <a:rPr lang="fr-FR" sz="1000" dirty="0"/>
                            <a:t> </a:t>
                          </a:r>
                          <a:r>
                            <a:rPr lang="fr-FR" sz="1000" dirty="0" err="1"/>
                            <a:t>domain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8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>
                              <a:sym typeface="Wingdings" panose="05000000000000000000" pitchFamily="2" charset="2"/>
                            </a:rPr>
                            <a:t>Velocity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fr-FR" sz="1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𝑋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sz="1000" dirty="0">
                              <a:sym typeface="Wingdings" panose="05000000000000000000" pitchFamily="2" charset="2"/>
                            </a:rPr>
                            <a:t>)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Current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>
                              <a:sym typeface="Wingdings" panose="05000000000000000000" pitchFamily="2" charset="2"/>
                            </a:rPr>
                            <a:t>Force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𝐹</m:t>
                              </m:r>
                            </m:oMath>
                          </a14:m>
                          <a:r>
                            <a:rPr lang="fr-FR" sz="1000" dirty="0">
                              <a:sym typeface="Wingdings" panose="05000000000000000000" pitchFamily="2" charset="2"/>
                            </a:rPr>
                            <a:t>)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Voltage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Mass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Inductance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Damper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Resistance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Compliance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/>
                            <a:t>Capacitance (</a:t>
                          </a:r>
                          <a14:m>
                            <m:oMath xmlns:m="http://schemas.openxmlformats.org/officeDocument/2006/math"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fr-FR" sz="1000" dirty="0"/>
                            <a:t>)</a:t>
                          </a:r>
                        </a:p>
                      </a:txBody>
                      <a:tcPr marL="93414" marR="93414" marT="46707" marB="46707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4"/>
              <p:cNvGraphicFramePr>
                <a:graphicFrameLocks noGrp="1"/>
              </p:cNvGraphicFramePr>
              <p:nvPr/>
            </p:nvGraphicFramePr>
            <p:xfrm>
              <a:off x="6230034" y="5049252"/>
              <a:ext cx="5257800" cy="147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/>
                    <a:gridCol w="2628900"/>
                  </a:tblGrid>
                  <a:tr h="166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 err="1"/>
                            <a:t>Mechanical</a:t>
                          </a:r>
                          <a:r>
                            <a:rPr lang="fr-FR" sz="1000" dirty="0"/>
                            <a:t> </a:t>
                          </a:r>
                          <a:r>
                            <a:rPr lang="fr-FR" sz="1000" dirty="0" err="1"/>
                            <a:t>domain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000" dirty="0" err="1"/>
                            <a:t>Electrical</a:t>
                          </a:r>
                          <a:r>
                            <a:rPr lang="fr-FR" sz="1000" dirty="0"/>
                            <a:t> </a:t>
                          </a:r>
                          <a:r>
                            <a:rPr lang="fr-FR" sz="1000" dirty="0" err="1"/>
                            <a:t>domain</a:t>
                          </a:r>
                          <a:endParaRPr lang="fr-FR" sz="1000" dirty="0"/>
                        </a:p>
                      </a:txBody>
                      <a:tcPr marL="93414" marR="93414" marT="46707" marB="46707"/>
                    </a:tc>
                  </a:tr>
                  <a:tr h="2578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</a:tr>
                  <a:tr h="246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</a:tr>
                  <a:tr h="246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</a:tr>
                  <a:tr h="246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</a:tr>
                  <a:tr h="246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414" marR="93414" marT="46707" marB="46707"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9" name="Picture 18" descr="A diagram of electrical circuits&#10;&#10;Description automatically generated"/>
          <p:cNvPicPr>
            <a:picLocks noChangeAspect="1"/>
          </p:cNvPicPr>
          <p:nvPr/>
        </p:nvPicPr>
        <p:blipFill>
          <a:blip r:embed="rId4"/>
          <a:srcRect t="23637" b="45377"/>
          <a:stretch>
            <a:fillRect/>
          </a:stretch>
        </p:blipFill>
        <p:spPr>
          <a:xfrm>
            <a:off x="6230035" y="1817554"/>
            <a:ext cx="5257799" cy="12713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12609" y="3246859"/>
            <a:ext cx="2209259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Norton Model Used for LT Simulation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48727" y="1536443"/>
            <a:ext cx="2573141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Schematic Representation of Norton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32329" y="5783690"/>
                <a:ext cx="2454518" cy="494302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Capacitance-Displacement Dependence</a:t>
                </a:r>
              </a:p>
              <a:p>
                <a:pPr lvl="1"/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000" dirty="0">
                        <a:latin typeface="Cambria Math" panose="02040503050406030204" pitchFamily="18" charset="0"/>
                      </a:rPr>
                      <m:t>η</m:t>
                    </m:r>
                    <m:r>
                      <m:rPr>
                        <m:nor/>
                      </m:rPr>
                      <a:rPr lang="en-US" sz="1000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000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100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100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d>
                      <m:dPr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0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0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fr-FR" sz="1000">
                                <a:latin typeface="Cambria Math" panose="02040503050406030204" pitchFamily="18" charset="0"/>
                              </a:rPr>
                              <m:t>X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1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000" dirty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1000" dirty="0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1000" dirty="0"/>
                  <a:t>   → </a:t>
                </a:r>
                <a14:m>
                  <m:oMath xmlns:m="http://schemas.openxmlformats.org/officeDocument/2006/math">
                    <m:r>
                      <a:rPr lang="en-US" sz="1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1000" dirty="0">
                        <a:latin typeface="Cambria Math" panose="02040503050406030204" pitchFamily="18" charset="0"/>
                      </a:rPr>
                      <m:t>η</m:t>
                    </m:r>
                    <m:r>
                      <m:rPr>
                        <m:nor/>
                      </m:rPr>
                      <a:rPr lang="en-US" sz="1000" dirty="0">
                        <a:latin typeface="Cambria Math" panose="02040503050406030204" pitchFamily="18" charset="0"/>
                      </a:rPr>
                      <m:t> = 573</m:t>
                    </m:r>
                    <m:f>
                      <m:fPr>
                        <m:ctrlPr>
                          <a:rPr lang="en-US" altLang="en-GB" sz="1000" i="1">
                            <a:latin typeface="Cambria Math" panose="02040503050406030204" pitchFamily="18" charset="0"/>
                            <a:sym typeface="Montserrat"/>
                          </a:rPr>
                        </m:ctrlPr>
                      </m:fPr>
                      <m:num>
                        <m:r>
                          <a:rPr lang="en-US" altLang="en-GB" sz="1000">
                            <a:latin typeface="Cambria Math" panose="02040503050406030204" pitchFamily="18" charset="0"/>
                            <a:sym typeface="Montserrat"/>
                          </a:rPr>
                          <m:t>𝒇𝑭</m:t>
                        </m:r>
                      </m:num>
                      <m:den>
                        <m:r>
                          <a:rPr lang="en-US" altLang="en-GB" sz="1000">
                            <a:latin typeface="Cambria Math" panose="02040503050406030204" pitchFamily="18" charset="0"/>
                            <a:sym typeface="Montserrat"/>
                          </a:rPr>
                          <m:t>𝐧</m:t>
                        </m:r>
                        <m:r>
                          <a:rPr lang="en-US" altLang="en-GB" sz="1000">
                            <a:latin typeface="Cambria Math" panose="02040503050406030204" pitchFamily="18" charset="0"/>
                            <a:sym typeface="Montserrat"/>
                          </a:rPr>
                          <m:t>𝒎</m:t>
                        </m:r>
                      </m:den>
                    </m:f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29" y="5783690"/>
                <a:ext cx="2454518" cy="494302"/>
              </a:xfrm>
              <a:prstGeom prst="rect">
                <a:avLst/>
              </a:prstGeom>
              <a:blipFill rotWithShape="1">
                <a:blip r:embed="rId6"/>
                <a:stretch>
                  <a:fillRect l="-796" t="-3876" r="-773" b="-377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136810" y="6027423"/>
            <a:ext cx="1959190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Bias Amplitude and Frequency </a:t>
            </a:r>
          </a:p>
          <a:p>
            <a:pPr algn="ctr"/>
            <a:r>
              <a:rPr lang="en-US" sz="1000" dirty="0"/>
              <a:t>are proportional to input current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86847" y="5560257"/>
            <a:ext cx="849963" cy="66722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n a black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673" y="1300312"/>
            <a:ext cx="7364514" cy="4717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Level - Sensor Model </a:t>
            </a:r>
            <a:r>
              <a:rPr lang="en-US" dirty="0" err="1"/>
              <a:t>LTSpice</a:t>
            </a:r>
            <a:r>
              <a:rPr lang="en-US" dirty="0"/>
              <a:t> Response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idx="1"/>
          </p:nvPr>
        </p:nvSpPr>
        <p:spPr>
          <a:xfrm>
            <a:off x="838200" y="5728446"/>
            <a:ext cx="10515600" cy="618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Figure 1 : Gain Response of Sensor Output (Value @ 0 – 270, Compare output 1% Bandwidth [Check if Correct], …</a:t>
            </a:r>
          </a:p>
        </p:txBody>
      </p: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244" y="4074434"/>
            <a:ext cx="1805288" cy="18337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Expectations/Approach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Google Shape;275;p3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91400" cy="4553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r>
                  <a:rPr lang="en-US" sz="1800" b="1" noProof="0" dirty="0"/>
                  <a:t>Low Noise is priority!</a:t>
                </a:r>
              </a:p>
              <a:p>
                <a:pPr lvl="1"/>
                <a:r>
                  <a:rPr lang="en-US" sz="1400" noProof="0" dirty="0"/>
                  <a:t>Potential source : OpAmp input </a:t>
                </a:r>
                <a:r>
                  <a:rPr lang="en-US" sz="1400" b="1" noProof="0" dirty="0"/>
                  <a:t>voltage/current noise</a:t>
                </a:r>
                <a:r>
                  <a:rPr lang="en-US" sz="1400" noProof="0" dirty="0"/>
                  <a:t> </a:t>
                </a:r>
                <a:r>
                  <a:rPr lang="en-US" sz="1400" b="1" noProof="0" dirty="0"/>
                  <a:t>&amp; feedback resistor</a:t>
                </a:r>
              </a:p>
              <a:p>
                <a:pPr lvl="1"/>
                <a:r>
                  <a:rPr lang="en-US" sz="1400" noProof="0" dirty="0" err="1"/>
                  <a:t>OPamp</a:t>
                </a:r>
                <a:r>
                  <a:rPr lang="en-US" sz="1400" noProof="0" dirty="0"/>
                  <a:t> Total Current Noise</a:t>
                </a:r>
                <a14:m>
                  <m:oMath xmlns:m="http://schemas.openxmlformats.org/officeDocument/2006/math">
                    <m:r>
                      <a:rPr lang="en-US" sz="14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noProof="0">
                        <a:latin typeface="Cambria Math" panose="02040503050406030204" pitchFamily="18" charset="0"/>
                      </a:rPr>
                      <m:t>→ </m:t>
                    </m:r>
                    <m:sSubSup>
                      <m:sSubSup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noProof="0" dirty="0"/>
                  <a:t> </a:t>
                </a:r>
                <a14:m>
                  <m:oMath xmlns:m="http://schemas.openxmlformats.org/officeDocument/2006/math"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sz="140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noProof="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𝑜𝑝𝑎𝑚𝑝</m:t>
                        </m:r>
                      </m:sub>
                      <m:sup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noProof="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𝑝𝑎𝑟</m:t>
                        </m:r>
                      </m:sub>
                      <m:sup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𝑜𝑝𝑎𝑚𝑝</m:t>
                        </m:r>
                      </m:sub>
                      <m:sup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400" b="1" noProof="0" dirty="0"/>
              </a:p>
              <a:p>
                <a:pPr lvl="1"/>
                <a:r>
                  <a:rPr lang="en-US" sz="1400" noProof="0" dirty="0"/>
                  <a:t>TIA will contribute the most noise to sensor!</a:t>
                </a:r>
                <a:r>
                  <a:rPr lang="en-US" sz="1800" noProof="0" dirty="0"/>
                  <a:t> </a:t>
                </a:r>
              </a:p>
              <a:p>
                <a:r>
                  <a:rPr lang="en-US" sz="1800" noProof="0" dirty="0"/>
                  <a:t>Gain Response determines: </a:t>
                </a:r>
                <a:r>
                  <a:rPr lang="en-US" sz="1800" b="1" noProof="0" dirty="0"/>
                  <a:t>Bandwidth &amp; SNR</a:t>
                </a:r>
              </a:p>
              <a:p>
                <a:pPr lvl="1"/>
                <a:r>
                  <a:rPr lang="en-US" sz="1400" noProof="0" dirty="0"/>
                  <a:t>GBP will determine </a:t>
                </a:r>
                <a:r>
                  <a:rPr lang="en-US" sz="1400" dirty="0"/>
                  <a:t>OP</a:t>
                </a:r>
                <a:r>
                  <a:rPr lang="en-US" sz="1400" noProof="0" dirty="0"/>
                  <a:t>amp bandwidth</a:t>
                </a:r>
              </a:p>
              <a:p>
                <a:pPr lvl="1"/>
                <a:r>
                  <a:rPr lang="en-US" sz="1400" noProof="0" dirty="0"/>
                  <a:t>Gain Linearity! impacts sensor 1:1 translation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noProof="0">
                            <a:latin typeface="Cambria Math" panose="02040503050406030204" pitchFamily="18" charset="0"/>
                          </a:rPr>
                          <m:t>TIA</m:t>
                        </m:r>
                      </m:sub>
                    </m:sSub>
                    <m:r>
                      <a:rPr lang="en-US" sz="1400" noProof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40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noProof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sz="140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400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1400" noProof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1+</m:t>
                        </m:r>
                        <m:r>
                          <a:rPr lang="en-US" sz="1400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sSub>
                          <m:sSub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400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400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noProof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  <m:r>
                          <a:rPr lang="en-US" sz="1400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</m:den>
                    </m:f>
                  </m:oMath>
                </a14:m>
                <a:endParaRPr lang="en-US" sz="1400" noProof="0" dirty="0"/>
              </a:p>
              <a:p>
                <a:r>
                  <a:rPr lang="en-US" sz="1800" dirty="0"/>
                  <a:t>Found </a:t>
                </a:r>
                <a:r>
                  <a:rPr lang="en-US" sz="1800" noProof="0" dirty="0"/>
                  <a:t>2 </a:t>
                </a:r>
                <a:r>
                  <a:rPr lang="en-US" sz="1800" noProof="0" dirty="0" err="1"/>
                  <a:t>OPamps</a:t>
                </a:r>
                <a:r>
                  <a:rPr lang="en-US" sz="1800" noProof="0" dirty="0"/>
                  <a:t> that matched criteria:</a:t>
                </a:r>
              </a:p>
              <a:p>
                <a:pPr lvl="1"/>
                <a:r>
                  <a:rPr lang="en-US" sz="1400" dirty="0"/>
                  <a:t>Linear Technology </a:t>
                </a:r>
                <a:r>
                  <a:rPr lang="en-US" sz="1400" b="1" u="sng" dirty="0"/>
                  <a:t>LTC6268</a:t>
                </a:r>
                <a:r>
                  <a:rPr lang="en-US" sz="1400" dirty="0"/>
                  <a:t> 500MHz Ultra-Low Bias Current FET Input Op Amp</a:t>
                </a:r>
              </a:p>
              <a:p>
                <a:pPr lvl="2"/>
                <a:r>
                  <a:rPr lang="en-US" sz="1000" dirty="0"/>
                  <a:t>GBP = 500 MHz, Input Voltage Noise = 4.9 </a:t>
                </a:r>
                <a:r>
                  <a:rPr lang="en-US" sz="1000" dirty="0" err="1"/>
                  <a:t>nV</a:t>
                </a:r>
                <a:r>
                  <a:rPr lang="en-US" sz="1000" dirty="0"/>
                  <a:t>/√Hz, Input Current Noise = 5.6 </a:t>
                </a:r>
                <a:r>
                  <a:rPr lang="en-US" sz="1000" dirty="0" err="1"/>
                  <a:t>fA</a:t>
                </a:r>
                <a:r>
                  <a:rPr lang="en-US" sz="1000" dirty="0"/>
                  <a:t>/√Hz</a:t>
                </a:r>
              </a:p>
              <a:p>
                <a:pPr lvl="1"/>
                <a:r>
                  <a:rPr lang="en-US" sz="1400" dirty="0"/>
                  <a:t>Analog Devices </a:t>
                </a:r>
                <a:r>
                  <a:rPr lang="en-US" sz="1400" b="1" u="sng" dirty="0"/>
                  <a:t>ADA4528-1</a:t>
                </a:r>
                <a:r>
                  <a:rPr lang="en-US" sz="1400" dirty="0"/>
                  <a:t> Precision, Ultralow Noise, RRIO, Zero-Drift Op Amp</a:t>
                </a:r>
              </a:p>
              <a:p>
                <a:pPr lvl="2"/>
                <a:r>
                  <a:rPr lang="en-US" sz="1000" dirty="0"/>
                  <a:t>GBP = 3 MHz, Input Voltage Noise = 5.6 </a:t>
                </a:r>
                <a:r>
                  <a:rPr lang="en-US" sz="1000" dirty="0" err="1"/>
                  <a:t>nV</a:t>
                </a:r>
                <a:r>
                  <a:rPr lang="en-US" sz="1000" dirty="0"/>
                  <a:t>/√Hz, Input Current Noise = 0.7 </a:t>
                </a:r>
                <a:r>
                  <a:rPr lang="en-US" sz="1000" dirty="0" err="1"/>
                  <a:t>pA</a:t>
                </a:r>
                <a:r>
                  <a:rPr lang="en-US" sz="1000" dirty="0"/>
                  <a:t>/√Hz</a:t>
                </a:r>
              </a:p>
            </p:txBody>
          </p:sp>
        </mc:Choice>
        <mc:Fallback xmlns="">
          <p:sp>
            <p:nvSpPr>
              <p:cNvPr id="275" name="Google Shape;275;p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91400" cy="4553660"/>
              </a:xfrm>
              <a:prstGeom prst="rect">
                <a:avLst/>
              </a:prstGeom>
              <a:blipFill rotWithShape="1">
                <a:blip r:embed="rId3"/>
                <a:stretch>
                  <a:fillRect b="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335682" y="1799187"/>
            <a:ext cx="3293451" cy="4082333"/>
            <a:chOff x="6774888" y="1690688"/>
            <a:chExt cx="3578718" cy="4319836"/>
          </a:xfrm>
        </p:grpSpPr>
        <p:pic>
          <p:nvPicPr>
            <p:cNvPr id="5" name="Picture 4" descr="A diagram of a circuit board&#10;&#10;Description automatically generated"/>
            <p:cNvPicPr>
              <a:picLocks noChangeAspect="1"/>
            </p:cNvPicPr>
            <p:nvPr/>
          </p:nvPicPr>
          <p:blipFill>
            <a:blip r:embed="rId4"/>
            <a:srcRect l="47262" t="31355"/>
            <a:stretch>
              <a:fillRect/>
            </a:stretch>
          </p:blipFill>
          <p:spPr>
            <a:xfrm>
              <a:off x="7538418" y="1690688"/>
              <a:ext cx="2815188" cy="2453368"/>
            </a:xfrm>
            <a:prstGeom prst="rect">
              <a:avLst/>
            </a:prstGeom>
          </p:spPr>
        </p:pic>
        <p:pic>
          <p:nvPicPr>
            <p:cNvPr id="6" name="Picture 5" descr="A diagram of a circuit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4888" y="4005470"/>
              <a:ext cx="3578718" cy="200505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83324" y="6016334"/>
                <a:ext cx="5821592" cy="476541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Quick Estimation! 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orton</m:t>
                        </m:r>
                      </m:sub>
                    </m:sSub>
                    <m:r>
                      <a:rPr lang="fr-F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fr-F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00" dirty="0"/>
                  <a:t> </a:t>
                </a:r>
              </a:p>
              <a:p>
                <a:r>
                  <a:rPr lang="en-US" sz="1000" dirty="0"/>
                  <a:t>Assuming, </a:t>
                </a:r>
                <a:r>
                  <a:rPr lang="en-US" sz="1000" dirty="0" err="1"/>
                  <a:t>Vbac</a:t>
                </a:r>
                <a:r>
                  <a:rPr lang="en-US" sz="1000" dirty="0"/>
                  <a:t> = 5V and </a:t>
                </a:r>
                <a:r>
                  <a:rPr lang="en-US" sz="1000" dirty="0" err="1"/>
                  <a:t>Vbf</a:t>
                </a:r>
                <a:r>
                  <a:rPr lang="en-US" sz="1000" dirty="0"/>
                  <a:t> = 10kHz :</a:t>
                </a:r>
                <a:r>
                  <a:rPr lang="en-US" sz="1000" i="1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kern="12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kern="12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kern="12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𝒏𝒐𝒊𝒔𝒆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en-GB" sz="10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𝟏𝟏</m:t>
                    </m:r>
                    <m:r>
                      <a:rPr lang="en-US" altLang="en-GB" sz="10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.</m:t>
                    </m:r>
                    <m:r>
                      <a:rPr lang="en-US" altLang="en-GB" sz="10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𝟖</m:t>
                    </m:r>
                    <m:r>
                      <a:rPr lang="en-US" altLang="en-GB" sz="10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𝐩𝐀</m:t>
                    </m:r>
                    <m:r>
                      <a:rPr lang="en-US" altLang="en-GB" sz="1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 ,  </m:t>
                    </m:r>
                    <m:sSub>
                      <m:sSubPr>
                        <m:ctrlP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𝟏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.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𝟒𝟖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𝐧𝐀</m:t>
                    </m:r>
                    <m:r>
                      <a:rPr lang="en-US" altLang="en-GB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ontserrat"/>
                      </a:rPr>
                      <m:t> ,  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𝟒𝟎𝟔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1" i="0" kern="12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𝐧𝐀</m:t>
                    </m:r>
                  </m:oMath>
                </a14:m>
                <a:endParaRPr lang="en-US" sz="1000" b="1" i="0" kern="1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24" y="6016334"/>
                <a:ext cx="5821592" cy="476541"/>
              </a:xfrm>
              <a:prstGeom prst="rect">
                <a:avLst/>
              </a:prstGeom>
              <a:blipFill rotWithShape="1">
                <a:blip r:embed="rId6"/>
                <a:stretch>
                  <a:fillRect l="-327" t="-4070" r="-318" b="-39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895938" y="5818572"/>
            <a:ext cx="3212738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LTC6268 has much higher GBP and lower current noise</a:t>
            </a:r>
          </a:p>
          <a:p>
            <a:pPr algn="ctr"/>
            <a:r>
              <a:rPr lang="en-US" sz="1000" dirty="0"/>
              <a:t>Expect better performance from this </a:t>
            </a:r>
            <a:r>
              <a:rPr lang="en-US" sz="1000" dirty="0" err="1"/>
              <a:t>opamp</a:t>
            </a:r>
            <a:endParaRPr lang="en-US" sz="1000" dirty="0"/>
          </a:p>
        </p:txBody>
      </p:sp>
      <p:cxnSp>
        <p:nvCxnSpPr>
          <p:cNvPr id="25" name="Straight Arrow Connector 24"/>
          <p:cNvCxnSpPr>
            <a:endCxn id="24" idx="0"/>
          </p:cNvCxnSpPr>
          <p:nvPr/>
        </p:nvCxnSpPr>
        <p:spPr>
          <a:xfrm>
            <a:off x="7691718" y="5099125"/>
            <a:ext cx="1810589" cy="71944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9" y="876920"/>
            <a:ext cx="10597091" cy="5740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79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</a:t>
            </a:r>
            <a:r>
              <a:rPr lang="en-US" dirty="0" err="1"/>
              <a:t>TestBench</a:t>
            </a:r>
            <a:r>
              <a:rPr lang="en-US" dirty="0"/>
              <a:t> Schematic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1687" y="2258240"/>
            <a:ext cx="1704313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Voltage Source used to plot</a:t>
            </a:r>
          </a:p>
          <a:p>
            <a:r>
              <a:rPr lang="en-US" sz="1000" dirty="0"/>
              <a:t>TIA current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3909" y="2449748"/>
            <a:ext cx="1059906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Param. Settings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850" y="4174464"/>
            <a:ext cx="981358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Measurement </a:t>
            </a:r>
          </a:p>
          <a:p>
            <a:pPr algn="ctr"/>
            <a:r>
              <a:rPr lang="en-US" sz="1000" dirty="0"/>
              <a:t>Instructions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145" y="5338605"/>
            <a:ext cx="878767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Sweep/Step </a:t>
            </a:r>
          </a:p>
          <a:p>
            <a:pPr algn="ctr"/>
            <a:r>
              <a:rPr lang="en-US" sz="1000" dirty="0"/>
              <a:t>Instructions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14247" y="2481771"/>
            <a:ext cx="1805302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Acceleration source w/ Noise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00830" y="3996073"/>
            <a:ext cx="1005403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Biasing Source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39915" y="5756598"/>
            <a:ext cx="1072731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Supply Voltages</a:t>
            </a:r>
          </a:p>
        </p:txBody>
      </p: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5243844" y="2658350"/>
            <a:ext cx="852156" cy="2588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8512" y="5981080"/>
            <a:ext cx="1117614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LTC6268 OPAMP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10632" y="3623855"/>
            <a:ext cx="1255472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ADA4528-1 OPAMP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73411" y="2794094"/>
            <a:ext cx="970137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Sensor Circuit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1" y="1324459"/>
            <a:ext cx="9883698" cy="5353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(.ac) Gain (Cf Sweep)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0927" y="3575096"/>
            <a:ext cx="3310522" cy="246221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As Cf increases, bandwidth is decreased. Best to choose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08159" y="5562684"/>
            <a:ext cx="2627642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Cf determines linearity at our bias frequency</a:t>
            </a:r>
          </a:p>
          <a:p>
            <a:r>
              <a:rPr lang="en-US" sz="1000" dirty="0">
                <a:solidFill>
                  <a:srgbClr val="FF0000"/>
                </a:solidFill>
              </a:rPr>
              <a:t>Gain 10dB delta </a:t>
            </a:r>
            <a:r>
              <a:rPr lang="en-US" sz="1000" dirty="0"/>
              <a:t>over bias frequency range!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0927" y="4791400"/>
            <a:ext cx="310110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2036" y="4618135"/>
            <a:ext cx="0" cy="17544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390927" y="4618135"/>
            <a:ext cx="3101109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89114" y="5388244"/>
            <a:ext cx="0" cy="102826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390927" y="5388244"/>
            <a:ext cx="6198187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1" y="1324459"/>
            <a:ext cx="9883698" cy="5353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457200"/>
            <a:r>
              <a:rPr lang="en-US" dirty="0"/>
              <a:t>TIA Stage – </a:t>
            </a:r>
            <a:r>
              <a:rPr lang="en-US" dirty="0" err="1"/>
              <a:t>LTSpice</a:t>
            </a:r>
            <a:r>
              <a:rPr lang="en-US" dirty="0"/>
              <a:t> – (.ac) Gain (Rf Sweep)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8770" y="3755073"/>
            <a:ext cx="1922321" cy="246221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As Rf increases, Gain Increases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749" y="5542562"/>
            <a:ext cx="3457998" cy="70788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Take into account linearity around center frequency!!</a:t>
            </a:r>
          </a:p>
          <a:p>
            <a:r>
              <a:rPr lang="en-US" sz="1000" dirty="0">
                <a:solidFill>
                  <a:srgbClr val="FF0000"/>
                </a:solidFill>
              </a:rPr>
              <a:t>-12.5 </a:t>
            </a:r>
            <a:r>
              <a:rPr lang="en-US" sz="1000" dirty="0" err="1">
                <a:solidFill>
                  <a:srgbClr val="FF0000"/>
                </a:solidFill>
              </a:rPr>
              <a:t>mdB</a:t>
            </a:r>
            <a:r>
              <a:rPr lang="en-US" sz="1000" dirty="0">
                <a:solidFill>
                  <a:srgbClr val="FF0000"/>
                </a:solidFill>
              </a:rPr>
              <a:t> delta (0.14%) @ 10KHz</a:t>
            </a:r>
          </a:p>
          <a:p>
            <a:r>
              <a:rPr lang="en-US" sz="1000" dirty="0">
                <a:solidFill>
                  <a:srgbClr val="FF0000"/>
                </a:solidFill>
              </a:rPr>
              <a:t>-381 </a:t>
            </a:r>
            <a:r>
              <a:rPr lang="en-US" sz="1000" dirty="0" err="1">
                <a:solidFill>
                  <a:srgbClr val="FF0000"/>
                </a:solidFill>
              </a:rPr>
              <a:t>mdB</a:t>
            </a:r>
            <a:r>
              <a:rPr lang="en-US" sz="1000" dirty="0">
                <a:solidFill>
                  <a:srgbClr val="FF0000"/>
                </a:solidFill>
              </a:rPr>
              <a:t> delta (4.48%) @ 100KHz</a:t>
            </a:r>
          </a:p>
          <a:p>
            <a:r>
              <a:rPr lang="en-US" sz="1000" dirty="0"/>
              <a:t>Most linear region is around bottom of bias frequency range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86724" y="5337810"/>
            <a:ext cx="52243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86724" y="495862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270Hz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482511" y="1992086"/>
            <a:ext cx="0" cy="438050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186722" y="2178060"/>
            <a:ext cx="522437" cy="4194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/>
            </p:nvGraphicFramePr>
            <p:xfrm>
              <a:off x="9042750" y="5208393"/>
              <a:ext cx="1995100" cy="1419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36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14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0366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Ideal TIA Gain Properties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7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GB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ontserrat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en-GB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ontserrat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7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GB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ontserrat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l-GR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7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3.8 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l-GR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0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𝑒𝑥𝑝𝑒𝑐𝑡𝑒𝑑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GB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ontserrat"/>
                                  </a:rPr>
                                  <m:t>132 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en-GB" sz="1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ontserrat"/>
                                  </a:rPr>
                                  <m:t>dB</m:t>
                                </m:r>
                              </m:oMath>
                            </m:oMathPara>
                          </a14:m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/>
            </p:nvGraphicFramePr>
            <p:xfrm>
              <a:off x="9042750" y="5208393"/>
              <a:ext cx="1995100" cy="1419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3685"/>
                    <a:gridCol w="671415"/>
                  </a:tblGrid>
                  <a:tr h="380366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Ideal TIA Gain Properties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Value</a:t>
                          </a:r>
                          <a:endParaRPr lang="en-US" sz="1000" dirty="0"/>
                        </a:p>
                      </a:txBody>
                      <a:tcPr/>
                    </a:tc>
                  </a:tr>
                  <a:tr h="245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49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49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245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H="1">
            <a:off x="1381402" y="4427216"/>
            <a:ext cx="6911486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396123" y="2178061"/>
            <a:ext cx="6896765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292888" y="4427216"/>
            <a:ext cx="749862" cy="206401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92887" y="2178060"/>
            <a:ext cx="749862" cy="43131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593868" y="2178060"/>
            <a:ext cx="0" cy="419453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332649" y="4958622"/>
            <a:ext cx="522437" cy="1413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1779</Words>
  <Application>Microsoft Macintosh PowerPoint</Application>
  <PresentationFormat>Widescreen</PresentationFormat>
  <Paragraphs>279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Cambria Math</vt:lpstr>
      <vt:lpstr>Montserrat</vt:lpstr>
      <vt:lpstr>Montserrat Light</vt:lpstr>
      <vt:lpstr>Vidaloka</vt:lpstr>
      <vt:lpstr>Wingdings</vt:lpstr>
      <vt:lpstr>Office Theme</vt:lpstr>
      <vt:lpstr> Single–axis Accelerometer Performance TIA Optimization</vt:lpstr>
      <vt:lpstr>Agenda</vt:lpstr>
      <vt:lpstr> Top Level - Design Model </vt:lpstr>
      <vt:lpstr> Top Level - Maxwell Analogy</vt:lpstr>
      <vt:lpstr>Top Level - Sensor Model LTSpice Response</vt:lpstr>
      <vt:lpstr>TIA Stage – Expectations/Approach</vt:lpstr>
      <vt:lpstr>TIA Stage – LTSpice TestBench Schematic</vt:lpstr>
      <vt:lpstr>TIA Stage – LTSpice – (.ac) Gain (Cf Sweep)</vt:lpstr>
      <vt:lpstr>TIA Stage – LTSpice – (.ac) Gain (Rf Sweep)</vt:lpstr>
      <vt:lpstr>TIA Stage – LTSpice – (.trans) Accel Sweep</vt:lpstr>
      <vt:lpstr>TIA Stage – LTSpice – (.trans) Vbac Sweep</vt:lpstr>
      <vt:lpstr>TIA Stage – LTSpice – (.trans) Vbf Sweep</vt:lpstr>
      <vt:lpstr>TIA Stage – LTSpice – (.trans)Vbf Sweep</vt:lpstr>
      <vt:lpstr>TIA Stage – LTSpice – (.noise) VRf Sweep</vt:lpstr>
      <vt:lpstr>TIA Performance </vt:lpstr>
      <vt:lpstr>Post-TIA Process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McFarlane</dc:creator>
  <cp:lastModifiedBy>Maxwell McFarlane</cp:lastModifiedBy>
  <cp:revision>134</cp:revision>
  <dcterms:created xsi:type="dcterms:W3CDTF">2024-12-11T07:53:00Z</dcterms:created>
  <dcterms:modified xsi:type="dcterms:W3CDTF">2024-12-12T17:07:09Z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C080C4124AEA448BB7B12AD39DE7518C_12</vt:lpwstr>
  </property>
  <property fmtid="{D5CDD505-2E9C-101B-9397-08002B2CF9AE}" pid="3" name="KSOProductBuildVer">
    <vt:lpwstr>1033-12.2.0.19307</vt:lpwstr>
  </property>
</Properties>
</file>